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2"/>
    <p:sldMasterId id="2147483672" r:id="rId3"/>
  </p:sldMasterIdLst>
  <p:notesMasterIdLst>
    <p:notesMasterId r:id="rId20"/>
  </p:notesMasterIdLst>
  <p:sldIdLst>
    <p:sldId id="304" r:id="rId4"/>
    <p:sldId id="262" r:id="rId5"/>
    <p:sldId id="278" r:id="rId6"/>
    <p:sldId id="292" r:id="rId7"/>
    <p:sldId id="290" r:id="rId8"/>
    <p:sldId id="291" r:id="rId9"/>
    <p:sldId id="293" r:id="rId10"/>
    <p:sldId id="302" r:id="rId11"/>
    <p:sldId id="295" r:id="rId12"/>
    <p:sldId id="296" r:id="rId13"/>
    <p:sldId id="303" r:id="rId14"/>
    <p:sldId id="297" r:id="rId15"/>
    <p:sldId id="298" r:id="rId16"/>
    <p:sldId id="300" r:id="rId17"/>
    <p:sldId id="301" r:id="rId18"/>
    <p:sldId id="299" r:id="rId19"/>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05C"/>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wholeTbl>
    <a:band2H>
      <a:tcTxStyle/>
      <a:tcStyle>
        <a:tcBdr/>
        <a:fill>
          <a:solidFill>
            <a:srgbClr val="FFFFFF"/>
          </a:solidFill>
        </a:fill>
      </a:tcStyle>
    </a:band2H>
    <a:firstCo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Col>
    <a:lastRow>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8FB"/>
          </a:solidFill>
        </a:fill>
      </a:tcStyle>
    </a:wholeTbl>
    <a:band2H>
      <a:tcTxStyle/>
      <a:tcStyle>
        <a:tcBdr/>
        <a:fill>
          <a:solidFill>
            <a:srgbClr val="E8EDFD"/>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a:tcStyle>
        <a:tcBdr/>
        <a:fill>
          <a:solidFill>
            <a:srgbClr val="EBEEE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a:tcStyle>
        <a:tcBdr/>
        <a:fill>
          <a:solidFill>
            <a:srgbClr val="FCFF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514"/>
    <p:restoredTop sz="95278" autoAdjust="0"/>
  </p:normalViewPr>
  <p:slideViewPr>
    <p:cSldViewPr snapToGrid="0">
      <p:cViewPr varScale="1">
        <p:scale>
          <a:sx n="200" d="100"/>
          <a:sy n="200" d="100"/>
        </p:scale>
        <p:origin x="552"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media/image1.png>
</file>

<file path=ppt/media/image10.sv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png>
</file>

<file path=ppt/media/image20.gif>
</file>

<file path=ppt/media/image21.png>
</file>

<file path=ppt/media/image22.png>
</file>

<file path=ppt/media/image23.jpeg>
</file>

<file path=ppt/media/image3.png>
</file>

<file path=ppt/media/image4.png>
</file>

<file path=ppt/media/image5.png>
</file>

<file path=ppt/media/image6.jpeg>
</file>

<file path=ppt/media/image7.jp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p4>
</file>

<file path=ppt/media/media6.m4a>
</file>

<file path=ppt/media/media7.m4a>
</file>

<file path=ppt/media/media8.mp4>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1143000" y="685800"/>
            <a:ext cx="4572000" cy="3429000"/>
          </a:xfrm>
          <a:prstGeom prst="rect">
            <a:avLst/>
          </a:prstGeom>
        </p:spPr>
        <p:txBody>
          <a:bodyPr/>
          <a:lstStyle/>
          <a:p>
            <a:endParaRPr/>
          </a:p>
        </p:txBody>
      </p:sp>
      <p:sp>
        <p:nvSpPr>
          <p:cNvPr id="170" name="Shape 17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j-lt"/>
        <a:ea typeface="+mj-ea"/>
        <a:cs typeface="+mj-cs"/>
        <a:sym typeface="Arial"/>
      </a:defRPr>
    </a:lvl1pPr>
    <a:lvl2pPr indent="228600" latinLnBrk="0">
      <a:defRPr sz="1400">
        <a:latin typeface="+mj-lt"/>
        <a:ea typeface="+mj-ea"/>
        <a:cs typeface="+mj-cs"/>
        <a:sym typeface="Arial"/>
      </a:defRPr>
    </a:lvl2pPr>
    <a:lvl3pPr indent="457200" latinLnBrk="0">
      <a:defRPr sz="1400">
        <a:latin typeface="+mj-lt"/>
        <a:ea typeface="+mj-ea"/>
        <a:cs typeface="+mj-cs"/>
        <a:sym typeface="Arial"/>
      </a:defRPr>
    </a:lvl3pPr>
    <a:lvl4pPr indent="685800" latinLnBrk="0">
      <a:defRPr sz="1400">
        <a:latin typeface="+mj-lt"/>
        <a:ea typeface="+mj-ea"/>
        <a:cs typeface="+mj-cs"/>
        <a:sym typeface="Arial"/>
      </a:defRPr>
    </a:lvl4pPr>
    <a:lvl5pPr indent="914400" latinLnBrk="0">
      <a:defRPr sz="1400">
        <a:latin typeface="+mj-lt"/>
        <a:ea typeface="+mj-ea"/>
        <a:cs typeface="+mj-cs"/>
        <a:sym typeface="Arial"/>
      </a:defRPr>
    </a:lvl5pPr>
    <a:lvl6pPr indent="1143000" latinLnBrk="0">
      <a:defRPr sz="1400">
        <a:latin typeface="+mj-lt"/>
        <a:ea typeface="+mj-ea"/>
        <a:cs typeface="+mj-cs"/>
        <a:sym typeface="Arial"/>
      </a:defRPr>
    </a:lvl6pPr>
    <a:lvl7pPr indent="1371600" latinLnBrk="0">
      <a:defRPr sz="1400">
        <a:latin typeface="+mj-lt"/>
        <a:ea typeface="+mj-ea"/>
        <a:cs typeface="+mj-cs"/>
        <a:sym typeface="Arial"/>
      </a:defRPr>
    </a:lvl7pPr>
    <a:lvl8pPr indent="1600200" latinLnBrk="0">
      <a:defRPr sz="1400">
        <a:latin typeface="+mj-lt"/>
        <a:ea typeface="+mj-ea"/>
        <a:cs typeface="+mj-cs"/>
        <a:sym typeface="Arial"/>
      </a:defRPr>
    </a:lvl8pPr>
    <a:lvl9pPr indent="1828800" latinLnBrk="0">
      <a:defRPr sz="14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presentation demonstrates a semi-automated method for tracking tibiofemoral motion in dynamic MRI</a:t>
            </a:r>
            <a:endParaRPr lang="en-DE"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Let’s begin with the motivation behind this work.</a:t>
            </a:r>
            <a:endParaRPr lang="en-DE" dirty="0"/>
          </a:p>
        </p:txBody>
      </p:sp>
    </p:spTree>
    <p:extLst>
      <p:ext uri="{BB962C8B-B14F-4D97-AF65-F5344CB8AC3E}">
        <p14:creationId xmlns:p14="http://schemas.microsoft.com/office/powerpoint/2010/main" val="3003445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A30A2A-E094-4694-44BE-A28F0D7FFA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0AC92D-ED9C-B0D2-1950-304060130280}"/>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7F273F1-D3D9-9751-C671-9B9456D37D4A}"/>
              </a:ext>
            </a:extLst>
          </p:cNvPr>
          <p:cNvSpPr>
            <a:spLocks noGrp="1"/>
          </p:cNvSpPr>
          <p:nvPr>
            <p:ph type="body" idx="1"/>
          </p:nvPr>
        </p:nvSpPr>
        <p:spPr/>
        <p:txBody>
          <a:bodyPr/>
          <a:lstStyle/>
          <a:p>
            <a:pPr>
              <a:buNone/>
            </a:pPr>
            <a:r>
              <a:rPr lang="en-US" dirty="0"/>
              <a:t>Manual segmentation is done only once, in the first frame. Using the frame-to-frame transformations, we propagate this segmentation across all frames.</a:t>
            </a:r>
          </a:p>
          <a:p>
            <a:pPr>
              <a:buNone/>
            </a:pPr>
            <a:r>
              <a:rPr lang="en-US" dirty="0"/>
              <a:t>We compute the geometric centroids of the femur and tibia, shown as cross symbols on the image, and track the relative displacement of the tibia with respect to the femur throughout the motion cycle.</a:t>
            </a:r>
          </a:p>
          <a:p>
            <a:r>
              <a:rPr lang="en-US" dirty="0"/>
              <a:t>We also validate the method by comparing it against manual segmentation for every frame</a:t>
            </a:r>
          </a:p>
          <a:p>
            <a:endParaRPr lang="en-150" dirty="0"/>
          </a:p>
        </p:txBody>
      </p:sp>
      <p:sp>
        <p:nvSpPr>
          <p:cNvPr id="4" name="Slide Number Placeholder 3">
            <a:extLst>
              <a:ext uri="{FF2B5EF4-FFF2-40B4-BE49-F238E27FC236}">
                <a16:creationId xmlns:a16="http://schemas.microsoft.com/office/drawing/2014/main" id="{89172099-422E-1606-1A45-D3AACE7159D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368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E7F269-E1C3-3A2B-EB9A-93B7239DF74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55E003-E066-03CA-220E-DF34C3242D2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57314AF-B33D-03FB-ADFC-C2864ADFC541}"/>
              </a:ext>
            </a:extLst>
          </p:cNvPr>
          <p:cNvSpPr>
            <a:spLocks noGrp="1"/>
          </p:cNvSpPr>
          <p:nvPr>
            <p:ph type="body" idx="1"/>
          </p:nvPr>
        </p:nvSpPr>
        <p:spPr/>
        <p:txBody>
          <a:bodyPr/>
          <a:lstStyle/>
          <a:p>
            <a:pPr>
              <a:buNone/>
            </a:pPr>
            <a:r>
              <a:rPr lang="en-US" dirty="0"/>
              <a:t>The method successfully tracked both bones across the entire motion cycle.</a:t>
            </a:r>
          </a:p>
          <a:p>
            <a:pPr>
              <a:buNone/>
            </a:pPr>
            <a:r>
              <a:rPr lang="en-US" dirty="0"/>
              <a:t>The mean boundary alignment error was just 0.40 millimeters. Processing time per dataset dropped from around 15 minutes manually to under 5 minutes with our pipeline.</a:t>
            </a:r>
          </a:p>
          <a:p>
            <a:r>
              <a:rPr lang="en-US" dirty="0"/>
              <a:t>Horizontal displacement ranged from 8 to 28 mm, while vertical displacement remained stable at around 57 mm</a:t>
            </a:r>
          </a:p>
          <a:p>
            <a:endParaRPr lang="en-150" dirty="0"/>
          </a:p>
        </p:txBody>
      </p:sp>
      <p:sp>
        <p:nvSpPr>
          <p:cNvPr id="4" name="Slide Number Placeholder 3">
            <a:extLst>
              <a:ext uri="{FF2B5EF4-FFF2-40B4-BE49-F238E27FC236}">
                <a16:creationId xmlns:a16="http://schemas.microsoft.com/office/drawing/2014/main" id="{859F9F9D-177B-3E49-ACB4-A4ED87798D3F}"/>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158344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56C986-2172-7245-79E5-AC2EBFA399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7A82774-5F6F-64B5-E916-EA23E5505F7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8B1237E2-099C-BB22-7B6C-75D6BECEB3C0}"/>
              </a:ext>
            </a:extLst>
          </p:cNvPr>
          <p:cNvSpPr>
            <a:spLocks noGrp="1"/>
          </p:cNvSpPr>
          <p:nvPr>
            <p:ph type="body" idx="1"/>
          </p:nvPr>
        </p:nvSpPr>
        <p:spPr/>
        <p:txBody>
          <a:bodyPr/>
          <a:lstStyle/>
          <a:p>
            <a:r>
              <a:rPr lang="en-US" dirty="0"/>
              <a:t>Here you can see how the segmentation is propagated over time. The </a:t>
            </a:r>
            <a:r>
              <a:rPr lang="en-US" dirty="0" err="1"/>
              <a:t>coloured</a:t>
            </a:r>
            <a:r>
              <a:rPr lang="en-US" dirty="0"/>
              <a:t> overlays show the tibia and femur contours as they move together through the motion cycle</a:t>
            </a:r>
            <a:endParaRPr lang="en-150" dirty="0"/>
          </a:p>
        </p:txBody>
      </p:sp>
      <p:sp>
        <p:nvSpPr>
          <p:cNvPr id="4" name="Slide Number Placeholder 3">
            <a:extLst>
              <a:ext uri="{FF2B5EF4-FFF2-40B4-BE49-F238E27FC236}">
                <a16:creationId xmlns:a16="http://schemas.microsoft.com/office/drawing/2014/main" id="{ED82C144-EB4F-B81C-D077-E4316990DBC8}"/>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08826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C4389B-9D54-1DFF-E4A6-06AFF03E28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03A2BC-F9D1-9BD8-066D-5747363F6F7F}"/>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A18FC9E-A56B-10EF-9C34-FC3B20E94837}"/>
              </a:ext>
            </a:extLst>
          </p:cNvPr>
          <p:cNvSpPr>
            <a:spLocks noGrp="1"/>
          </p:cNvSpPr>
          <p:nvPr>
            <p:ph type="body" idx="1"/>
          </p:nvPr>
        </p:nvSpPr>
        <p:spPr/>
        <p:txBody>
          <a:bodyPr/>
          <a:lstStyle/>
          <a:p>
            <a:pPr>
              <a:buNone/>
            </a:pPr>
            <a:r>
              <a:rPr lang="en-US" dirty="0"/>
              <a:t>We compared manual and semi-automated methods for both horizontal and vertical displacement.</a:t>
            </a:r>
          </a:p>
          <a:p>
            <a:r>
              <a:rPr lang="en-US" dirty="0"/>
              <a:t>While both approaches captured the same motion patterns, the semi-automated method yielded lower standard deviations, as can be seen in the graph. </a:t>
            </a:r>
          </a:p>
          <a:p>
            <a:endParaRPr lang="en-150" dirty="0"/>
          </a:p>
        </p:txBody>
      </p:sp>
      <p:sp>
        <p:nvSpPr>
          <p:cNvPr id="4" name="Slide Number Placeholder 3">
            <a:extLst>
              <a:ext uri="{FF2B5EF4-FFF2-40B4-BE49-F238E27FC236}">
                <a16:creationId xmlns:a16="http://schemas.microsoft.com/office/drawing/2014/main" id="{B3371DFC-F91E-D4EB-D204-4549A1374E79}"/>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70018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5A1E51-A41C-44CF-9856-5E9C4C1AD1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5FA445-9AFD-E5BC-3A64-3E0F471DF34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CEBEDFA-0C34-5C80-0C74-5FF39E874D5B}"/>
              </a:ext>
            </a:extLst>
          </p:cNvPr>
          <p:cNvSpPr>
            <a:spLocks noGrp="1"/>
          </p:cNvSpPr>
          <p:nvPr>
            <p:ph type="body" idx="1"/>
          </p:nvPr>
        </p:nvSpPr>
        <p:spPr/>
        <p:txBody>
          <a:bodyPr/>
          <a:lstStyle/>
          <a:p>
            <a:pPr>
              <a:buNone/>
            </a:pPr>
            <a:r>
              <a:rPr lang="en-US" dirty="0"/>
              <a:t>These results show that our semi-automated method not only reproduces the expected motion trends but does so with lower variability than manual segmentation.</a:t>
            </a:r>
          </a:p>
          <a:p>
            <a:pPr>
              <a:buNone/>
            </a:pPr>
            <a:r>
              <a:rPr lang="en-US" dirty="0"/>
              <a:t>In both directions, the standard deviations were smaller, indicating more consistent measurements across subjects.</a:t>
            </a:r>
          </a:p>
        </p:txBody>
      </p:sp>
      <p:sp>
        <p:nvSpPr>
          <p:cNvPr id="4" name="Slide Number Placeholder 3">
            <a:extLst>
              <a:ext uri="{FF2B5EF4-FFF2-40B4-BE49-F238E27FC236}">
                <a16:creationId xmlns:a16="http://schemas.microsoft.com/office/drawing/2014/main" id="{1995EC48-F9EC-92DD-D824-2DD9AFCF1A6B}"/>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99640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D295F-6E50-AEC5-D30A-6228B5C7269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5A29AB1-6931-CACF-E6C0-C77850EF259E}"/>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7F419A4D-53C1-04DE-6F31-D9423444B84E}"/>
              </a:ext>
            </a:extLst>
          </p:cNvPr>
          <p:cNvSpPr>
            <a:spLocks noGrp="1"/>
          </p:cNvSpPr>
          <p:nvPr>
            <p:ph type="body" idx="1"/>
          </p:nvPr>
        </p:nvSpPr>
        <p:spPr/>
        <p:txBody>
          <a:bodyPr/>
          <a:lstStyle/>
          <a:p>
            <a:pPr>
              <a:buNone/>
            </a:pPr>
            <a:r>
              <a:rPr lang="en-US" dirty="0"/>
              <a:t>To conclude, this technique enables direct analysis of dynamic MRI without requiring static reference scans.</a:t>
            </a:r>
          </a:p>
          <a:p>
            <a:pPr>
              <a:buNone/>
            </a:pPr>
            <a:r>
              <a:rPr lang="en-US" dirty="0"/>
              <a:t>It leverages full bone contours instead of landmarks, streamlining the workflow and improving reproducibility.</a:t>
            </a:r>
          </a:p>
          <a:p>
            <a:r>
              <a:rPr lang="en-US" dirty="0"/>
              <a:t>The method is well-suited for larger studies or clinical applications, especially in conditions affecting knee mechanics. Future developments could include extending this approach to 3D tracking instead of a single-slice. </a:t>
            </a:r>
          </a:p>
          <a:p>
            <a:endParaRPr lang="en-150" dirty="0"/>
          </a:p>
        </p:txBody>
      </p:sp>
      <p:sp>
        <p:nvSpPr>
          <p:cNvPr id="4" name="Slide Number Placeholder 3">
            <a:extLst>
              <a:ext uri="{FF2B5EF4-FFF2-40B4-BE49-F238E27FC236}">
                <a16:creationId xmlns:a16="http://schemas.microsoft.com/office/drawing/2014/main" id="{DF370CD6-1A53-7D2F-9A67-05EBD0169E7E}"/>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120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B1226B-50A6-97F8-5D4F-44883C36E1A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F15A69-75D3-ED16-10C5-D9DF402277A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3A5BE486-902F-112D-86E7-47173AD0D697}"/>
              </a:ext>
            </a:extLst>
          </p:cNvPr>
          <p:cNvSpPr>
            <a:spLocks noGrp="1"/>
          </p:cNvSpPr>
          <p:nvPr>
            <p:ph type="body" idx="1"/>
          </p:nvPr>
        </p:nvSpPr>
        <p:spPr/>
        <p:txBody>
          <a:bodyPr/>
          <a:lstStyle/>
          <a:p>
            <a:r>
              <a:rPr lang="en-US" dirty="0"/>
              <a:t>We gratefully acknowledge funding support from the German Research Foundation.</a:t>
            </a:r>
            <a:endParaRPr lang="en-150" dirty="0"/>
          </a:p>
        </p:txBody>
      </p:sp>
      <p:sp>
        <p:nvSpPr>
          <p:cNvPr id="4" name="Slide Number Placeholder 3">
            <a:extLst>
              <a:ext uri="{FF2B5EF4-FFF2-40B4-BE49-F238E27FC236}">
                <a16:creationId xmlns:a16="http://schemas.microsoft.com/office/drawing/2014/main" id="{8751E162-665D-31A6-FDDF-04B799B9A101}"/>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0612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Accurate </a:t>
            </a:r>
            <a:r>
              <a:rPr lang="en-US" dirty="0" err="1"/>
              <a:t>osteokinematic</a:t>
            </a:r>
            <a:r>
              <a:rPr lang="en-US" dirty="0"/>
              <a:t> analyses are essential for diagnosing joint dysfunctions, designing implants, and monitoring rehabilitation. While dynamic MRI provides great insight into joint motion, it is limited by time-consuming manual segmentations, reliance on static reference scans, and complex registration pipelines. Our work attempts to address these limitations</a:t>
            </a:r>
            <a:endParaRPr lang="en-DE" dirty="0"/>
          </a:p>
        </p:txBody>
      </p:sp>
    </p:spTree>
    <p:extLst>
      <p:ext uri="{BB962C8B-B14F-4D97-AF65-F5344CB8AC3E}">
        <p14:creationId xmlns:p14="http://schemas.microsoft.com/office/powerpoint/2010/main" val="3079966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4A1110-7345-AFBB-E84F-05AB44BC56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ED9D88-8C66-B4DF-0D83-02CF0BCC446A}"/>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39ACD87-9430-48A7-17FA-605D519775F4}"/>
              </a:ext>
            </a:extLst>
          </p:cNvPr>
          <p:cNvSpPr>
            <a:spLocks noGrp="1"/>
          </p:cNvSpPr>
          <p:nvPr>
            <p:ph type="body" idx="1"/>
          </p:nvPr>
        </p:nvSpPr>
        <p:spPr/>
        <p:txBody>
          <a:bodyPr/>
          <a:lstStyle/>
          <a:p>
            <a:r>
              <a:rPr lang="en-US" dirty="0" err="1"/>
              <a:t>Osteokinematics</a:t>
            </a:r>
            <a:r>
              <a:rPr lang="en-US" dirty="0"/>
              <a:t> refers to bone motion around a joint. In the knee, altered kinematics is both a cause and consequence of joint pathologies.. While dynamic MRI offers a way to observe this motion, capturing reliable kinematic parameters from sequences like CINE MRI remains technically challenging… and that’s the gap we aim to address.</a:t>
            </a:r>
            <a:endParaRPr lang="en-DE" dirty="0"/>
          </a:p>
        </p:txBody>
      </p:sp>
    </p:spTree>
    <p:extLst>
      <p:ext uri="{BB962C8B-B14F-4D97-AF65-F5344CB8AC3E}">
        <p14:creationId xmlns:p14="http://schemas.microsoft.com/office/powerpoint/2010/main" val="341277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C4AFD8-88D7-B2B8-E62C-FE3D7BDA56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7E6846-A14E-9A1E-1EE9-C3DDD42DB57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6B37FDD-F5A7-FD9E-F900-F6A99AF238A5}"/>
              </a:ext>
            </a:extLst>
          </p:cNvPr>
          <p:cNvSpPr>
            <a:spLocks noGrp="1"/>
          </p:cNvSpPr>
          <p:nvPr>
            <p:ph type="body" idx="1"/>
          </p:nvPr>
        </p:nvSpPr>
        <p:spPr/>
        <p:txBody>
          <a:bodyPr/>
          <a:lstStyle/>
          <a:p>
            <a:r>
              <a:rPr lang="en-US" dirty="0"/>
              <a:t>Our goal was to develop a semi-automated bone tracking pipeline to extract kinematic parameters from sagittal-plane CINE MRI. We aimed to reduce processing time, eliminate the need for high-resolution reference scans, and improve consistency compared to manual segmentation. Now, let me show you how the data was acquired: </a:t>
            </a:r>
            <a:endParaRPr lang="en-DE" dirty="0"/>
          </a:p>
        </p:txBody>
      </p:sp>
    </p:spTree>
    <p:extLst>
      <p:ext uri="{BB962C8B-B14F-4D97-AF65-F5344CB8AC3E}">
        <p14:creationId xmlns:p14="http://schemas.microsoft.com/office/powerpoint/2010/main" val="3641921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you see our custom-built MRI-compatible motion device. It was specifically designed to allow controlled, repeatable flexion and extension of the knee inside the scanner. On the right, we show a subject using the device during calibration outside the bore</a:t>
            </a:r>
            <a:endParaRPr lang="en-1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12927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The motion is cyclic and guided by a metronome, producing repeatable knee flexion-extension cycles.</a:t>
            </a:r>
          </a:p>
          <a:p>
            <a:r>
              <a:rPr lang="en-US" dirty="0"/>
              <a:t>An integrated optical sensor records the knee angle in real time. This angular data is later used to retrospectively sort the k-space data into discrete motion frames, effectively reconstructing a dynamic CINE sequence.</a:t>
            </a:r>
          </a:p>
          <a:p>
            <a:endParaRPr lang="en-1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63222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None/>
            </a:pPr>
            <a:r>
              <a:rPr lang="en-US" dirty="0"/>
              <a:t>We acquired dynamic MRI data from five healthy volunteers, performing controlled knee flexion-extension at 7.5 cycles per minute, guided by a metronome.</a:t>
            </a:r>
          </a:p>
          <a:p>
            <a:pPr>
              <a:buNone/>
            </a:pPr>
            <a:r>
              <a:rPr lang="en-US" dirty="0"/>
              <a:t>Scans were done on a 3T system using a 2D radial golden-angle FLASH sequence. Knee angles were captured in real time by an optical sensor integrated in the device, with .025 resolution. </a:t>
            </a:r>
          </a:p>
          <a:p>
            <a:pPr>
              <a:buNone/>
            </a:pPr>
            <a:r>
              <a:rPr lang="en-US" dirty="0"/>
              <a:t>These angular readings were used to sort the k-space data into 2-degree windows, giving us a sequence of frames where each represents a specific knee angle.</a:t>
            </a:r>
          </a:p>
          <a:p>
            <a:pPr>
              <a:buNone/>
            </a:pPr>
            <a:r>
              <a:rPr lang="en-US" dirty="0"/>
              <a:t>Here, you see both the individual frames and the reconstructed motion loop. This CINE series forms the basis for our subsequent tracking analysis</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25907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that we've established how we acquired and reconstructed the CINE MRI data, let's examine our novel tracking approach that forms the core of this work. It consists of four key steps: edge detection, component labeling, reference point selection, and frame-to-frame transformation optimization. This sequence allows us to estimate bone motion across the dynamic frames using only the segmentation done for the first frame</a:t>
            </a:r>
            <a:endParaRPr lang="en-15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96209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7E9487-83A2-4CF5-55AA-42AF55A796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60A756C-8429-07E0-D856-37C95016CCF2}"/>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CBB868D3-885C-8F75-71E7-AD0FCD65771D}"/>
              </a:ext>
            </a:extLst>
          </p:cNvPr>
          <p:cNvSpPr>
            <a:spLocks noGrp="1"/>
          </p:cNvSpPr>
          <p:nvPr>
            <p:ph type="body" idx="1"/>
          </p:nvPr>
        </p:nvSpPr>
        <p:spPr/>
        <p:txBody>
          <a:bodyPr/>
          <a:lstStyle/>
          <a:p>
            <a:pPr>
              <a:buNone/>
            </a:pPr>
            <a:r>
              <a:rPr lang="en-US" dirty="0"/>
              <a:t>For each frame, the algorithm computes a transformation — defined by two translations and one in-plane rotation — to map the reference contour from the first frame onto the new detected bone edges. </a:t>
            </a:r>
          </a:p>
          <a:p>
            <a:pPr>
              <a:buNone/>
            </a:pPr>
            <a:r>
              <a:rPr lang="en-US" dirty="0"/>
              <a:t>This transformation is optimized using nonlinear least-squares </a:t>
            </a:r>
            <a:r>
              <a:rPr lang="en-US" dirty="0" err="1"/>
              <a:t>minimisation</a:t>
            </a:r>
            <a:r>
              <a:rPr lang="en-US" dirty="0"/>
              <a:t>, aiming to reduce the point-to-edge distance</a:t>
            </a:r>
            <a:endParaRPr lang="en-150" dirty="0"/>
          </a:p>
        </p:txBody>
      </p:sp>
      <p:sp>
        <p:nvSpPr>
          <p:cNvPr id="4" name="Slide Number Placeholder 3">
            <a:extLst>
              <a:ext uri="{FF2B5EF4-FFF2-40B4-BE49-F238E27FC236}">
                <a16:creationId xmlns:a16="http://schemas.microsoft.com/office/drawing/2014/main" id="{3CE1BFE8-6222-45AD-244C-C6F22061F430}"/>
              </a:ext>
            </a:extLst>
          </p:cNvPr>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452B776-650D-443F-99EC-AB9C0CB2CF4A}" type="slidenum">
              <a:rPr kumimoji="0" lang="de-DE"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800766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311699" y="744574"/>
            <a:ext cx="8520602" cy="1620302"/>
          </a:xfrm>
          <a:prstGeom prst="rect">
            <a:avLst/>
          </a:prstGeom>
        </p:spPr>
        <p:txBody>
          <a:bodyPr anchor="b"/>
          <a:lstStyle>
            <a:lvl1pPr algn="ctr">
              <a:defRPr sz="5200"/>
            </a:lvl1pPr>
          </a:lstStyle>
          <a:p>
            <a:r>
              <a:t>Title Text</a:t>
            </a:r>
          </a:p>
        </p:txBody>
      </p:sp>
      <p:sp>
        <p:nvSpPr>
          <p:cNvPr id="12" name="Body Level One…"/>
          <p:cNvSpPr txBox="1">
            <a:spLocks noGrp="1"/>
          </p:cNvSpPr>
          <p:nvPr>
            <p:ph type="body" sz="quarter" idx="1"/>
          </p:nvPr>
        </p:nvSpPr>
        <p:spPr>
          <a:xfrm>
            <a:off x="311699" y="2364875"/>
            <a:ext cx="8520602" cy="1075500"/>
          </a:xfrm>
          <a:prstGeom prst="rect">
            <a:avLst/>
          </a:prstGeom>
        </p:spPr>
        <p:txBody>
          <a:bodyPr/>
          <a:lstStyle>
            <a:lvl1pPr marL="342900" indent="-228600" algn="ctr">
              <a:lnSpc>
                <a:spcPct val="100000"/>
              </a:lnSpc>
              <a:buClrTx/>
              <a:buSzTx/>
              <a:buFontTx/>
              <a:buNone/>
              <a:defRPr sz="2800"/>
            </a:lvl1pPr>
            <a:lvl2pPr marL="342900" indent="254000" algn="ctr">
              <a:lnSpc>
                <a:spcPct val="100000"/>
              </a:lnSpc>
              <a:buClrTx/>
              <a:buSzTx/>
              <a:buFontTx/>
              <a:buNone/>
              <a:defRPr sz="2800"/>
            </a:lvl2pPr>
            <a:lvl3pPr marL="342900" indent="711200" algn="ctr">
              <a:lnSpc>
                <a:spcPct val="100000"/>
              </a:lnSpc>
              <a:buClrTx/>
              <a:buSzTx/>
              <a:buFontTx/>
              <a:buNone/>
              <a:defRPr sz="2800"/>
            </a:lvl3pPr>
            <a:lvl4pPr marL="342900" indent="1168400" algn="ctr">
              <a:lnSpc>
                <a:spcPct val="100000"/>
              </a:lnSpc>
              <a:buClrTx/>
              <a:buSzTx/>
              <a:buFontTx/>
              <a:buNone/>
              <a:defRPr sz="2800"/>
            </a:lvl4pPr>
            <a:lvl5pPr marL="342900" indent="1625600" algn="ctr">
              <a:lnSpc>
                <a:spcPct val="100000"/>
              </a:lnSpc>
              <a:buClrTx/>
              <a:buSzTx/>
              <a:buFontTx/>
              <a:buNone/>
              <a:defRPr sz="2800"/>
            </a:lvl5pPr>
          </a:lstStyle>
          <a:p>
            <a:r>
              <a:t>Body Level One</a:t>
            </a:r>
          </a:p>
          <a:p>
            <a:pPr lvl="1"/>
            <a:r>
              <a:t>Body Level Two</a:t>
            </a:r>
          </a:p>
          <a:p>
            <a:pPr lvl="2"/>
            <a:r>
              <a:t>Body Level Three</a:t>
            </a:r>
          </a:p>
          <a:p>
            <a:pPr lvl="3"/>
            <a:r>
              <a:t>Body Level Four</a:t>
            </a:r>
          </a:p>
          <a:p>
            <a:pPr lvl="4"/>
            <a:r>
              <a:t>Body Level Five</a:t>
            </a:r>
          </a:p>
        </p:txBody>
      </p:sp>
      <p:pic>
        <p:nvPicPr>
          <p:cNvPr id="13" name="Google Shape;13;p2" descr="Google Shape;13;p2"/>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66912" y="3440374"/>
            <a:ext cx="5010177" cy="1468501"/>
          </a:xfrm>
          <a:prstGeom prst="rect">
            <a:avLst/>
          </a:prstGeom>
          <a:ln w="12700">
            <a:miter lim="400000"/>
          </a:ln>
        </p:spPr>
      </p:pic>
      <p:pic>
        <p:nvPicPr>
          <p:cNvPr id="14" name="Google Shape;14;p2" descr="Google Shape;14;p2"/>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43394" y="308924"/>
            <a:ext cx="2057226" cy="734027"/>
          </a:xfrm>
          <a:prstGeom prst="rect">
            <a:avLst/>
          </a:prstGeom>
          <a:ln w="12700">
            <a:miter lim="400000"/>
          </a:ln>
        </p:spPr>
      </p:pic>
      <p:sp>
        <p:nvSpPr>
          <p:cNvPr id="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CAPTION_ONLY">
    <p:spTree>
      <p:nvGrpSpPr>
        <p:cNvPr id="1" name=""/>
        <p:cNvGrpSpPr/>
        <p:nvPr/>
      </p:nvGrpSpPr>
      <p:grpSpPr>
        <a:xfrm>
          <a:off x="0" y="0"/>
          <a:ext cx="0" cy="0"/>
          <a:chOff x="0" y="0"/>
          <a:chExt cx="0" cy="0"/>
        </a:xfrm>
      </p:grpSpPr>
      <p:sp>
        <p:nvSpPr>
          <p:cNvPr id="136" name="Body Level One…"/>
          <p:cNvSpPr txBox="1">
            <a:spLocks noGrp="1"/>
          </p:cNvSpPr>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r>
              <a:t>Body Level One</a:t>
            </a:r>
          </a:p>
          <a:p>
            <a:pPr lvl="1"/>
            <a:r>
              <a:t>Body Level Two</a:t>
            </a:r>
          </a:p>
          <a:p>
            <a:pPr lvl="2"/>
            <a:r>
              <a:t>Body Level Three</a:t>
            </a:r>
          </a:p>
          <a:p>
            <a:pPr lvl="3"/>
            <a:r>
              <a:t>Body Level Four</a:t>
            </a:r>
          </a:p>
          <a:p>
            <a:pPr lvl="4"/>
            <a:r>
              <a:t>Body Level Five</a:t>
            </a:r>
          </a:p>
        </p:txBody>
      </p:sp>
      <p:sp>
        <p:nvSpPr>
          <p:cNvPr id="13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_NUMBER">
    <p:spTree>
      <p:nvGrpSpPr>
        <p:cNvPr id="1" name=""/>
        <p:cNvGrpSpPr/>
        <p:nvPr/>
      </p:nvGrpSpPr>
      <p:grpSpPr>
        <a:xfrm>
          <a:off x="0" y="0"/>
          <a:ext cx="0" cy="0"/>
          <a:chOff x="0" y="0"/>
          <a:chExt cx="0" cy="0"/>
        </a:xfrm>
      </p:grpSpPr>
      <p:sp>
        <p:nvSpPr>
          <p:cNvPr id="144" name="xx%"/>
          <p:cNvSpPr txBox="1">
            <a:spLocks noGrp="1"/>
          </p:cNvSpPr>
          <p:nvPr>
            <p:ph type="title" hasCustomPrompt="1"/>
          </p:nvPr>
        </p:nvSpPr>
        <p:spPr>
          <a:xfrm>
            <a:off x="311699" y="1106125"/>
            <a:ext cx="8520602" cy="1963500"/>
          </a:xfrm>
          <a:prstGeom prst="rect">
            <a:avLst/>
          </a:prstGeom>
        </p:spPr>
        <p:txBody>
          <a:bodyPr anchor="b"/>
          <a:lstStyle>
            <a:lvl1pPr algn="ctr">
              <a:defRPr sz="12000"/>
            </a:lvl1pPr>
          </a:lstStyle>
          <a:p>
            <a:r>
              <a:t>xx%</a:t>
            </a:r>
          </a:p>
        </p:txBody>
      </p:sp>
      <p:sp>
        <p:nvSpPr>
          <p:cNvPr id="145" name="Body Level One…"/>
          <p:cNvSpPr txBox="1">
            <a:spLocks noGrp="1"/>
          </p:cNvSpPr>
          <p:nvPr>
            <p:ph type="body" sz="half" idx="1"/>
          </p:nvPr>
        </p:nvSpPr>
        <p:spPr>
          <a:xfrm>
            <a:off x="311699" y="3152225"/>
            <a:ext cx="8520602" cy="1300800"/>
          </a:xfrm>
          <a:prstGeom prst="rect">
            <a:avLst/>
          </a:prstGeom>
        </p:spPr>
        <p:txBody>
          <a:bodyPr/>
          <a:lstStyle>
            <a:lvl1pPr algn="ctr"/>
            <a:lvl2pPr algn="ctr"/>
            <a:lvl3pPr algn="ctr"/>
            <a:lvl4pPr algn="ctr"/>
            <a:lvl5pPr algn="ctr"/>
          </a:lstStyle>
          <a:p>
            <a:r>
              <a:t>Body Level One</a:t>
            </a:r>
          </a:p>
          <a:p>
            <a:pPr lvl="1"/>
            <a:r>
              <a:t>Body Level Two</a:t>
            </a:r>
          </a:p>
          <a:p>
            <a:pPr lvl="2"/>
            <a:r>
              <a:t>Body Level Three</a:t>
            </a:r>
          </a:p>
          <a:p>
            <a:pPr lvl="3"/>
            <a:r>
              <a:t>Body Level Four</a:t>
            </a:r>
          </a:p>
          <a:p>
            <a:pPr lvl="4"/>
            <a:r>
              <a:t>Body Level Five</a:t>
            </a:r>
          </a:p>
        </p:txBody>
      </p:sp>
      <p:sp>
        <p:nvSpPr>
          <p:cNvPr id="14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layout">
    <p:spTree>
      <p:nvGrpSpPr>
        <p:cNvPr id="1" name=""/>
        <p:cNvGrpSpPr/>
        <p:nvPr/>
      </p:nvGrpSpPr>
      <p:grpSpPr>
        <a:xfrm>
          <a:off x="0" y="0"/>
          <a:ext cx="0" cy="0"/>
          <a:chOff x="0" y="0"/>
          <a:chExt cx="0" cy="0"/>
        </a:xfrm>
      </p:grpSpPr>
      <p:grpSp>
        <p:nvGrpSpPr>
          <p:cNvPr id="162" name="Group"/>
          <p:cNvGrpSpPr/>
          <p:nvPr/>
        </p:nvGrpSpPr>
        <p:grpSpPr>
          <a:xfrm>
            <a:off x="251087" y="136482"/>
            <a:ext cx="8417975" cy="4870536"/>
            <a:chOff x="0" y="0"/>
            <a:chExt cx="8417974" cy="4870535"/>
          </a:xfrm>
        </p:grpSpPr>
        <p:sp>
          <p:nvSpPr>
            <p:cNvPr id="160" name="Rounded Rectangle"/>
            <p:cNvSpPr/>
            <p:nvPr/>
          </p:nvSpPr>
          <p:spPr>
            <a:xfrm>
              <a:off x="0" y="0"/>
              <a:ext cx="8417975" cy="4870536"/>
            </a:xfrm>
            <a:prstGeom prst="roundRect">
              <a:avLst>
                <a:gd name="adj" fmla="val 2369"/>
              </a:avLst>
            </a:prstGeom>
            <a:solidFill>
              <a:srgbClr val="000000"/>
            </a:solidFill>
            <a:ln w="25400" cap="flat">
              <a:solidFill>
                <a:srgbClr val="000000"/>
              </a:solidFill>
              <a:prstDash val="solid"/>
              <a:round/>
            </a:ln>
            <a:effectLst/>
          </p:spPr>
          <p:txBody>
            <a:bodyPr wrap="square" lIns="0" tIns="0" rIns="0" bIns="0" numCol="1" anchor="t">
              <a:noAutofit/>
            </a:bodyPr>
            <a:lstStyle/>
            <a:p>
              <a:endParaRPr/>
            </a:p>
          </p:txBody>
        </p:sp>
        <p:sp>
          <p:nvSpPr>
            <p:cNvPr id="161" name="Rectangle"/>
            <p:cNvSpPr/>
            <p:nvPr/>
          </p:nvSpPr>
          <p:spPr>
            <a:xfrm>
              <a:off x="127896" y="138996"/>
              <a:ext cx="8162182" cy="4592543"/>
            </a:xfrm>
            <a:prstGeom prst="rect">
              <a:avLst/>
            </a:prstGeom>
            <a:solidFill>
              <a:srgbClr val="FFFFFF"/>
            </a:solidFill>
            <a:ln w="25400" cap="flat">
              <a:solidFill>
                <a:schemeClr val="accent1"/>
              </a:solidFill>
              <a:prstDash val="solid"/>
              <a:round/>
            </a:ln>
            <a:effectLst/>
          </p:spPr>
          <p:txBody>
            <a:bodyPr wrap="square" lIns="0" tIns="0" rIns="0" bIns="0" numCol="1" anchor="t">
              <a:noAutofit/>
            </a:bodyPr>
            <a:lstStyle/>
            <a:p>
              <a:endParaRPr/>
            </a:p>
          </p:txBody>
        </p:sp>
      </p:grpSp>
      <p:sp>
        <p:nvSpPr>
          <p:cNvPr id="1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7" name="Rechteck 6"/>
          <p:cNvSpPr/>
          <p:nvPr userDrawn="1"/>
        </p:nvSpPr>
        <p:spPr>
          <a:xfrm>
            <a:off x="-7269" y="699542"/>
            <a:ext cx="9144001" cy="3384376"/>
          </a:xfrm>
          <a:prstGeom prst="rect">
            <a:avLst/>
          </a:prstGeom>
          <a:solidFill>
            <a:srgbClr val="D9E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5"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
        <p:nvSpPr>
          <p:cNvPr id="22" name="Title 1"/>
          <p:cNvSpPr>
            <a:spLocks noGrp="1"/>
          </p:cNvSpPr>
          <p:nvPr>
            <p:ph type="ctrTitle"/>
          </p:nvPr>
        </p:nvSpPr>
        <p:spPr>
          <a:xfrm>
            <a:off x="3131840" y="1401874"/>
            <a:ext cx="5760640" cy="1204306"/>
          </a:xfrm>
        </p:spPr>
        <p:txBody>
          <a:bodyPr bIns="9144" anchor="b"/>
          <a:lstStyle>
            <a:lvl1pPr algn="l">
              <a:defRPr sz="3200">
                <a:solidFill>
                  <a:schemeClr val="accent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23" name="Subtitle 2"/>
          <p:cNvSpPr>
            <a:spLocks noGrp="1"/>
          </p:cNvSpPr>
          <p:nvPr>
            <p:ph type="subTitle" idx="1"/>
          </p:nvPr>
        </p:nvSpPr>
        <p:spPr>
          <a:xfrm>
            <a:off x="3131840" y="2784775"/>
            <a:ext cx="5760639" cy="1094506"/>
          </a:xfrm>
        </p:spPr>
        <p:txBody>
          <a:bodyPr tIns="9144">
            <a:normAutofit/>
          </a:bodyPr>
          <a:lstStyle>
            <a:lvl1pPr marL="0" indent="0" algn="l">
              <a:buNone/>
              <a:defRPr kumimoji="0" lang="en-US" sz="2400" b="0" i="0" u="none" strike="noStrike" kern="1200" cap="none" spc="0" normalizeH="0" baseline="0" noProof="0" dirty="0" smtClean="0">
                <a:ln>
                  <a:noFill/>
                </a:ln>
                <a:solidFill>
                  <a:schemeClr val="accent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6" name="Textplatzhalter 47"/>
          <p:cNvSpPr>
            <a:spLocks noGrp="1"/>
          </p:cNvSpPr>
          <p:nvPr>
            <p:ph type="body" sz="quarter" idx="14" hasCustomPrompt="1"/>
          </p:nvPr>
        </p:nvSpPr>
        <p:spPr>
          <a:xfrm>
            <a:off x="3131840" y="41559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Ort | Datum</a:t>
            </a:r>
          </a:p>
        </p:txBody>
      </p:sp>
      <p:sp>
        <p:nvSpPr>
          <p:cNvPr id="27" name="Textplatzhalter 47"/>
          <p:cNvSpPr>
            <a:spLocks noGrp="1"/>
          </p:cNvSpPr>
          <p:nvPr>
            <p:ph type="body" sz="quarter" idx="15" hasCustomPrompt="1"/>
          </p:nvPr>
        </p:nvSpPr>
        <p:spPr>
          <a:xfrm>
            <a:off x="3131840" y="451596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Vortragender</a:t>
            </a:r>
          </a:p>
        </p:txBody>
      </p:sp>
      <p:sp>
        <p:nvSpPr>
          <p:cNvPr id="28" name="Textplatzhalter 47"/>
          <p:cNvSpPr>
            <a:spLocks noGrp="1"/>
          </p:cNvSpPr>
          <p:nvPr>
            <p:ph type="body" sz="quarter" idx="12" hasCustomPrompt="1"/>
          </p:nvPr>
        </p:nvSpPr>
        <p:spPr>
          <a:xfrm>
            <a:off x="3131840" y="267494"/>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0"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sp>
        <p:nvSpPr>
          <p:cNvPr id="20" name="Rechteck 19"/>
          <p:cNvSpPr/>
          <p:nvPr userDrawn="1"/>
        </p:nvSpPr>
        <p:spPr>
          <a:xfrm rot="5400000">
            <a:off x="-1198393" y="594519"/>
            <a:ext cx="2898189" cy="5159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pic>
        <p:nvPicPr>
          <p:cNvPr id="2" name="Grafik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90843" y="339503"/>
            <a:ext cx="2155462" cy="1062372"/>
          </a:xfrm>
          <a:prstGeom prst="rect">
            <a:avLst/>
          </a:prstGeom>
        </p:spPr>
      </p:pic>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3511311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elfolie">
    <p:spTree>
      <p:nvGrpSpPr>
        <p:cNvPr id="1" name=""/>
        <p:cNvGrpSpPr/>
        <p:nvPr/>
      </p:nvGrpSpPr>
      <p:grpSpPr>
        <a:xfrm>
          <a:off x="0" y="0"/>
          <a:ext cx="0" cy="0"/>
          <a:chOff x="0" y="0"/>
          <a:chExt cx="0" cy="0"/>
        </a:xfrm>
      </p:grpSpPr>
      <p:pic>
        <p:nvPicPr>
          <p:cNvPr id="17"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4712" b="25781"/>
          <a:stretch/>
        </p:blipFill>
        <p:spPr bwMode="auto">
          <a:xfrm>
            <a:off x="-8176" y="-596601"/>
            <a:ext cx="9163967" cy="4248471"/>
          </a:xfrm>
          <a:prstGeom prst="rect">
            <a:avLst/>
          </a:prstGeom>
          <a:noFill/>
          <a:extLst>
            <a:ext uri="{909E8E84-426E-40DD-AFC4-6F175D3DCCD1}">
              <a14:hiddenFill xmlns:a14="http://schemas.microsoft.com/office/drawing/2010/main">
                <a:solidFill>
                  <a:srgbClr val="FFFFFF"/>
                </a:solidFill>
              </a14:hiddenFill>
            </a:ext>
          </a:extLst>
        </p:spPr>
      </p:pic>
      <p:sp>
        <p:nvSpPr>
          <p:cNvPr id="3" name="Rechteck 2"/>
          <p:cNvSpPr/>
          <p:nvPr userDrawn="1"/>
        </p:nvSpPr>
        <p:spPr>
          <a:xfrm rot="5400000">
            <a:off x="-1266779" y="662000"/>
            <a:ext cx="3096344" cy="5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5"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
        <p:nvSpPr>
          <p:cNvPr id="28" name="Textplatzhalter 47"/>
          <p:cNvSpPr>
            <a:spLocks noGrp="1"/>
          </p:cNvSpPr>
          <p:nvPr>
            <p:ph type="body" sz="quarter" idx="12" hasCustomPrompt="1"/>
          </p:nvPr>
        </p:nvSpPr>
        <p:spPr>
          <a:xfrm>
            <a:off x="3131840" y="267494"/>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0"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pic>
        <p:nvPicPr>
          <p:cNvPr id="2" name="Grafik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843" y="339503"/>
            <a:ext cx="2155462" cy="1062372"/>
          </a:xfrm>
          <a:prstGeom prst="rect">
            <a:avLst/>
          </a:prstGeom>
        </p:spPr>
      </p:pic>
      <p:sp>
        <p:nvSpPr>
          <p:cNvPr id="18" name="Title 1"/>
          <p:cNvSpPr>
            <a:spLocks noGrp="1"/>
          </p:cNvSpPr>
          <p:nvPr>
            <p:ph type="ctrTitle"/>
          </p:nvPr>
        </p:nvSpPr>
        <p:spPr>
          <a:xfrm>
            <a:off x="237207" y="3651870"/>
            <a:ext cx="8655273" cy="648072"/>
          </a:xfrm>
        </p:spPr>
        <p:txBody>
          <a:bodyPr bIns="9144" anchor="ctr" anchorCtr="0"/>
          <a:lstStyle>
            <a:lvl1pPr>
              <a:defRPr sz="2800">
                <a:solidFill>
                  <a:schemeClr val="bg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9" name="Subtitle 2"/>
          <p:cNvSpPr>
            <a:spLocks noGrp="1"/>
          </p:cNvSpPr>
          <p:nvPr>
            <p:ph type="subTitle" idx="1"/>
          </p:nvPr>
        </p:nvSpPr>
        <p:spPr>
          <a:xfrm>
            <a:off x="237207" y="4340418"/>
            <a:ext cx="8655273" cy="418356"/>
          </a:xfrm>
        </p:spPr>
        <p:txBody>
          <a:bodyPr tIns="9144">
            <a:normAutofit/>
          </a:bodyPr>
          <a:lstStyle>
            <a:lvl1pPr marL="0" indent="0" algn="l">
              <a:buNone/>
              <a:defRPr kumimoji="0" lang="en-US" sz="2200" b="0" i="0" u="none" strike="noStrike" kern="1200" cap="none" spc="0" normalizeH="0" baseline="0" noProof="0" dirty="0" smtClean="0">
                <a:ln>
                  <a:noFill/>
                </a:ln>
                <a:solidFill>
                  <a:schemeClr val="bg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0" name="Textplatzhalter 47"/>
          <p:cNvSpPr>
            <a:spLocks noGrp="1"/>
          </p:cNvSpPr>
          <p:nvPr>
            <p:ph type="body" sz="quarter" idx="16" hasCustomPrompt="1"/>
          </p:nvPr>
        </p:nvSpPr>
        <p:spPr>
          <a:xfrm>
            <a:off x="238912" y="4788232"/>
            <a:ext cx="5760640" cy="288032"/>
          </a:xfrm>
        </p:spPr>
        <p:txBody>
          <a:bodyPr>
            <a:normAutofit/>
          </a:bodyPr>
          <a:lstStyle>
            <a:lvl1pPr>
              <a:lnSpc>
                <a:spcPct val="100000"/>
              </a:lnSpc>
              <a:spcBef>
                <a:spcPts val="0"/>
              </a:spcBef>
              <a:defRPr sz="1400" b="0">
                <a:solidFill>
                  <a:schemeClr val="bg1"/>
                </a:solidFill>
                <a:latin typeface="Arial" panose="020B0604020202020204" pitchFamily="34" charset="0"/>
                <a:cs typeface="Arial" panose="020B0604020202020204" pitchFamily="34" charset="0"/>
              </a:defRPr>
            </a:lvl1pPr>
          </a:lstStyle>
          <a:p>
            <a:pPr lvl="0"/>
            <a:r>
              <a:rPr lang="de-DE" dirty="0"/>
              <a:t>Ort | Datum | Vortragender</a:t>
            </a:r>
          </a:p>
        </p:txBody>
      </p:sp>
    </p:spTree>
    <p:extLst>
      <p:ext uri="{BB962C8B-B14F-4D97-AF65-F5344CB8AC3E}">
        <p14:creationId xmlns:p14="http://schemas.microsoft.com/office/powerpoint/2010/main" val="22625678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itelfolie">
    <p:spTree>
      <p:nvGrpSpPr>
        <p:cNvPr id="1" name=""/>
        <p:cNvGrpSpPr/>
        <p:nvPr/>
      </p:nvGrpSpPr>
      <p:grpSpPr>
        <a:xfrm>
          <a:off x="0" y="0"/>
          <a:ext cx="0" cy="0"/>
          <a:chOff x="0" y="0"/>
          <a:chExt cx="0" cy="0"/>
        </a:xfrm>
      </p:grpSpPr>
      <p:pic>
        <p:nvPicPr>
          <p:cNvPr id="17"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24732"/>
          <a:stretch/>
        </p:blipFill>
        <p:spPr bwMode="auto">
          <a:xfrm>
            <a:off x="1" y="-73670"/>
            <a:ext cx="9182628" cy="3725540"/>
          </a:xfrm>
          <a:prstGeom prst="rect">
            <a:avLst/>
          </a:prstGeom>
          <a:noFill/>
          <a:extLst>
            <a:ext uri="{909E8E84-426E-40DD-AFC4-6F175D3DCCD1}">
              <a14:hiddenFill xmlns:a14="http://schemas.microsoft.com/office/drawing/2010/main">
                <a:solidFill>
                  <a:srgbClr val="FFFFFF"/>
                </a:solidFill>
              </a14:hiddenFill>
            </a:ext>
          </a:extLst>
        </p:spPr>
      </p:pic>
      <p:sp>
        <p:nvSpPr>
          <p:cNvPr id="3" name="Rechteck 2"/>
          <p:cNvSpPr/>
          <p:nvPr userDrawn="1"/>
        </p:nvSpPr>
        <p:spPr>
          <a:xfrm rot="5400000">
            <a:off x="-1266779" y="662000"/>
            <a:ext cx="3096344" cy="5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5"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
        <p:nvSpPr>
          <p:cNvPr id="28" name="Textplatzhalter 47"/>
          <p:cNvSpPr>
            <a:spLocks noGrp="1"/>
          </p:cNvSpPr>
          <p:nvPr>
            <p:ph type="body" sz="quarter" idx="12" hasCustomPrompt="1"/>
          </p:nvPr>
        </p:nvSpPr>
        <p:spPr>
          <a:xfrm>
            <a:off x="3131840" y="267494"/>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0"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pic>
        <p:nvPicPr>
          <p:cNvPr id="2" name="Grafik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843" y="339503"/>
            <a:ext cx="2155462" cy="1062372"/>
          </a:xfrm>
          <a:prstGeom prst="rect">
            <a:avLst/>
          </a:prstGeom>
        </p:spPr>
      </p:pic>
      <p:sp>
        <p:nvSpPr>
          <p:cNvPr id="18" name="Title 1"/>
          <p:cNvSpPr>
            <a:spLocks noGrp="1"/>
          </p:cNvSpPr>
          <p:nvPr>
            <p:ph type="ctrTitle"/>
          </p:nvPr>
        </p:nvSpPr>
        <p:spPr>
          <a:xfrm>
            <a:off x="237207" y="3651870"/>
            <a:ext cx="8655273" cy="648072"/>
          </a:xfrm>
        </p:spPr>
        <p:txBody>
          <a:bodyPr bIns="9144" anchor="ctr" anchorCtr="0"/>
          <a:lstStyle>
            <a:lvl1pPr>
              <a:defRPr sz="2800">
                <a:solidFill>
                  <a:schemeClr val="bg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9" name="Subtitle 2"/>
          <p:cNvSpPr>
            <a:spLocks noGrp="1"/>
          </p:cNvSpPr>
          <p:nvPr>
            <p:ph type="subTitle" idx="1"/>
          </p:nvPr>
        </p:nvSpPr>
        <p:spPr>
          <a:xfrm>
            <a:off x="237207" y="4340418"/>
            <a:ext cx="8655273" cy="418356"/>
          </a:xfrm>
        </p:spPr>
        <p:txBody>
          <a:bodyPr tIns="9144">
            <a:normAutofit/>
          </a:bodyPr>
          <a:lstStyle>
            <a:lvl1pPr marL="0" indent="0" algn="l">
              <a:buNone/>
              <a:defRPr kumimoji="0" lang="en-US" sz="2200" b="0" i="0" u="none" strike="noStrike" kern="1200" cap="none" spc="0" normalizeH="0" baseline="0" noProof="0" dirty="0" smtClean="0">
                <a:ln>
                  <a:noFill/>
                </a:ln>
                <a:solidFill>
                  <a:schemeClr val="bg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0" name="Textplatzhalter 47"/>
          <p:cNvSpPr>
            <a:spLocks noGrp="1"/>
          </p:cNvSpPr>
          <p:nvPr>
            <p:ph type="body" sz="quarter" idx="16" hasCustomPrompt="1"/>
          </p:nvPr>
        </p:nvSpPr>
        <p:spPr>
          <a:xfrm>
            <a:off x="238912" y="4788232"/>
            <a:ext cx="5760640" cy="288032"/>
          </a:xfrm>
        </p:spPr>
        <p:txBody>
          <a:bodyPr>
            <a:normAutofit/>
          </a:bodyPr>
          <a:lstStyle>
            <a:lvl1pPr>
              <a:lnSpc>
                <a:spcPct val="100000"/>
              </a:lnSpc>
              <a:spcBef>
                <a:spcPts val="0"/>
              </a:spcBef>
              <a:defRPr sz="1400" b="0">
                <a:solidFill>
                  <a:schemeClr val="bg1"/>
                </a:solidFill>
                <a:latin typeface="Arial" panose="020B0604020202020204" pitchFamily="34" charset="0"/>
                <a:cs typeface="Arial" panose="020B0604020202020204" pitchFamily="34" charset="0"/>
              </a:defRPr>
            </a:lvl1pPr>
          </a:lstStyle>
          <a:p>
            <a:pPr lvl="0"/>
            <a:r>
              <a:rPr lang="de-DE" dirty="0"/>
              <a:t>Ort | Datum | Vortragender</a:t>
            </a:r>
          </a:p>
        </p:txBody>
      </p:sp>
    </p:spTree>
    <p:extLst>
      <p:ext uri="{BB962C8B-B14F-4D97-AF65-F5344CB8AC3E}">
        <p14:creationId xmlns:p14="http://schemas.microsoft.com/office/powerpoint/2010/main" val="35454061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2"/>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10" name="Text Placeholder 2"/>
          <p:cNvSpPr>
            <a:spLocks noGrp="1"/>
          </p:cNvSpPr>
          <p:nvPr>
            <p:ph idx="1" hasCustomPrompt="1"/>
          </p:nvPr>
        </p:nvSpPr>
        <p:spPr>
          <a:xfrm>
            <a:off x="232364" y="915566"/>
            <a:ext cx="8732123" cy="2944386"/>
          </a:xfrm>
          <a:prstGeom prst="rect">
            <a:avLst/>
          </a:prstGeom>
        </p:spPr>
        <p:txBody>
          <a:bodyPr vert="horz" lIns="91440" tIns="45720" rIns="91440" bIns="45720" rtlCol="0">
            <a:noAutofit/>
          </a:bodyPr>
          <a:lstStyle>
            <a:lvl1pPr>
              <a:defRPr>
                <a:solidFill>
                  <a:schemeClr val="bg1"/>
                </a:solidFill>
                <a:latin typeface="Arial" panose="020B0604020202020204" pitchFamily="34" charset="0"/>
                <a:cs typeface="Arial" panose="020B0604020202020204" pitchFamily="34" charset="0"/>
              </a:defRPr>
            </a:lvl1pPr>
            <a:lvl2pPr>
              <a:defRPr sz="2400">
                <a:solidFill>
                  <a:schemeClr val="bg1"/>
                </a:solidFill>
                <a:latin typeface="Arial" panose="020B0604020202020204" pitchFamily="34" charset="0"/>
                <a:cs typeface="Arial" panose="020B0604020202020204" pitchFamily="34" charset="0"/>
              </a:defRPr>
            </a:lvl2pPr>
            <a:lvl3pPr>
              <a:defRPr sz="2000">
                <a:solidFill>
                  <a:schemeClr val="bg1"/>
                </a:solidFill>
                <a:latin typeface="Arial" panose="020B0604020202020204" pitchFamily="34" charset="0"/>
                <a:cs typeface="Arial" panose="020B0604020202020204" pitchFamily="34" charset="0"/>
              </a:defRPr>
            </a:lvl3pPr>
            <a:lvl4pPr>
              <a:defRPr>
                <a:solidFill>
                  <a:schemeClr val="bg1"/>
                </a:solidFill>
              </a:defRPr>
            </a:lvl4pPr>
            <a:lvl5pPr>
              <a:defRPr>
                <a:solidFill>
                  <a:schemeClr val="bg1"/>
                </a:solidFill>
              </a:defRPr>
            </a:lvl5pPr>
          </a:lstStyle>
          <a:p>
            <a:pPr lvl="0"/>
            <a:r>
              <a:rPr lang="de-DE" dirty="0"/>
              <a:t>Textmasterformat bearbeiten</a:t>
            </a:r>
          </a:p>
          <a:p>
            <a:pPr lvl="1"/>
            <a:r>
              <a:rPr lang="de-DE" dirty="0"/>
              <a:t>Zweite Ebene</a:t>
            </a:r>
          </a:p>
          <a:p>
            <a:pPr lvl="2"/>
            <a:r>
              <a:rPr lang="de-DE" dirty="0"/>
              <a:t>Dritte Ebene</a:t>
            </a:r>
          </a:p>
        </p:txBody>
      </p:sp>
      <p:sp>
        <p:nvSpPr>
          <p:cNvPr id="12" name="Date Placeholder 3"/>
          <p:cNvSpPr>
            <a:spLocks noGrp="1"/>
          </p:cNvSpPr>
          <p:nvPr>
            <p:ph type="dt" sz="half" idx="10"/>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1A7E03AA-F54C-476B-BA5D-52344C1508FB}" type="datetime1">
              <a:rPr lang="de-DE" smtClean="0"/>
              <a:t>03.05.2025</a:t>
            </a:fld>
            <a:endParaRPr lang="de-DE" dirty="0"/>
          </a:p>
        </p:txBody>
      </p:sp>
      <p:sp>
        <p:nvSpPr>
          <p:cNvPr id="13" name="Footer Placeholder 4"/>
          <p:cNvSpPr>
            <a:spLocks noGrp="1"/>
          </p:cNvSpPr>
          <p:nvPr>
            <p:ph type="ftr" sz="quarter" idx="3"/>
          </p:nvPr>
        </p:nvSpPr>
        <p:spPr>
          <a:xfrm>
            <a:off x="1259632" y="4731469"/>
            <a:ext cx="691276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14" name="Slide Number Placeholder 5"/>
          <p:cNvSpPr>
            <a:spLocks noGrp="1"/>
          </p:cNvSpPr>
          <p:nvPr>
            <p:ph type="sldNum" sz="quarter" idx="4"/>
          </p:nvPr>
        </p:nvSpPr>
        <p:spPr>
          <a:xfrm>
            <a:off x="8316416"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17436615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2"/>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7" name="Date Placeholder 3"/>
          <p:cNvSpPr>
            <a:spLocks noGrp="1"/>
          </p:cNvSpPr>
          <p:nvPr>
            <p:ph type="dt" sz="half" idx="10"/>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A90802A-C0FD-4B00-B469-129CF2DA912E}" type="datetime1">
              <a:rPr lang="de-DE" smtClean="0"/>
              <a:t>03.05.2025</a:t>
            </a:fld>
            <a:endParaRPr lang="de-DE" dirty="0"/>
          </a:p>
        </p:txBody>
      </p:sp>
      <p:sp>
        <p:nvSpPr>
          <p:cNvPr id="8" name="Footer Placeholder 4"/>
          <p:cNvSpPr>
            <a:spLocks noGrp="1"/>
          </p:cNvSpPr>
          <p:nvPr>
            <p:ph type="ftr" sz="quarter" idx="3"/>
          </p:nvPr>
        </p:nvSpPr>
        <p:spPr>
          <a:xfrm>
            <a:off x="1259632" y="4731469"/>
            <a:ext cx="691276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9" name="Slide Number Placeholder 5"/>
          <p:cNvSpPr>
            <a:spLocks noGrp="1"/>
          </p:cNvSpPr>
          <p:nvPr>
            <p:ph type="sldNum" sz="quarter" idx="4"/>
          </p:nvPr>
        </p:nvSpPr>
        <p:spPr>
          <a:xfrm>
            <a:off x="8316416"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29248781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7" name="Rechteck 6"/>
          <p:cNvSpPr/>
          <p:nvPr userDrawn="1"/>
        </p:nvSpPr>
        <p:spPr>
          <a:xfrm>
            <a:off x="-7268" y="699543"/>
            <a:ext cx="9144001" cy="3384376"/>
          </a:xfrm>
          <a:prstGeom prst="rect">
            <a:avLst/>
          </a:prstGeom>
          <a:solidFill>
            <a:srgbClr val="D9ED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4"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sp>
        <p:nvSpPr>
          <p:cNvPr id="22" name="Title 1"/>
          <p:cNvSpPr>
            <a:spLocks noGrp="1"/>
          </p:cNvSpPr>
          <p:nvPr>
            <p:ph type="ctrTitle"/>
          </p:nvPr>
        </p:nvSpPr>
        <p:spPr>
          <a:xfrm>
            <a:off x="3131841" y="1401875"/>
            <a:ext cx="5760640" cy="1204306"/>
          </a:xfrm>
        </p:spPr>
        <p:txBody>
          <a:bodyPr bIns="9144" anchor="b"/>
          <a:lstStyle>
            <a:lvl1pPr algn="l">
              <a:defRPr sz="3200">
                <a:solidFill>
                  <a:schemeClr val="accent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23" name="Subtitle 2"/>
          <p:cNvSpPr>
            <a:spLocks noGrp="1"/>
          </p:cNvSpPr>
          <p:nvPr>
            <p:ph type="subTitle" idx="1"/>
          </p:nvPr>
        </p:nvSpPr>
        <p:spPr>
          <a:xfrm>
            <a:off x="3131840" y="2784776"/>
            <a:ext cx="5760639" cy="1094506"/>
          </a:xfrm>
        </p:spPr>
        <p:txBody>
          <a:bodyPr tIns="9144">
            <a:normAutofit/>
          </a:bodyPr>
          <a:lstStyle>
            <a:lvl1pPr marL="0" indent="0" algn="l">
              <a:buNone/>
              <a:defRPr kumimoji="0" lang="en-US" sz="2400" b="0" i="0" u="none" strike="noStrike" kern="1200" cap="none" spc="0" normalizeH="0" baseline="0" noProof="0" dirty="0" smtClean="0">
                <a:ln>
                  <a:noFill/>
                </a:ln>
                <a:solidFill>
                  <a:schemeClr val="accent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pPr marL="0" marR="0" lvl="0" indent="0" algn="l" defTabSz="914378"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6" name="Textplatzhalter 47"/>
          <p:cNvSpPr>
            <a:spLocks noGrp="1"/>
          </p:cNvSpPr>
          <p:nvPr>
            <p:ph type="body" sz="quarter" idx="14" hasCustomPrompt="1"/>
          </p:nvPr>
        </p:nvSpPr>
        <p:spPr>
          <a:xfrm>
            <a:off x="3131841" y="4155927"/>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Ort | Datum</a:t>
            </a:r>
          </a:p>
        </p:txBody>
      </p:sp>
      <p:sp>
        <p:nvSpPr>
          <p:cNvPr id="27" name="Textplatzhalter 47"/>
          <p:cNvSpPr>
            <a:spLocks noGrp="1"/>
          </p:cNvSpPr>
          <p:nvPr>
            <p:ph type="body" sz="quarter" idx="15" hasCustomPrompt="1"/>
          </p:nvPr>
        </p:nvSpPr>
        <p:spPr>
          <a:xfrm>
            <a:off x="3131841" y="4515967"/>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Vortragender</a:t>
            </a:r>
          </a:p>
        </p:txBody>
      </p:sp>
      <p:sp>
        <p:nvSpPr>
          <p:cNvPr id="28" name="Textplatzhalter 47"/>
          <p:cNvSpPr>
            <a:spLocks noGrp="1"/>
          </p:cNvSpPr>
          <p:nvPr>
            <p:ph type="body" sz="quarter" idx="12" hasCustomPrompt="1"/>
          </p:nvPr>
        </p:nvSpPr>
        <p:spPr>
          <a:xfrm>
            <a:off x="3131841" y="267495"/>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1"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sp>
        <p:nvSpPr>
          <p:cNvPr id="20" name="Rechteck 19"/>
          <p:cNvSpPr/>
          <p:nvPr userDrawn="1"/>
        </p:nvSpPr>
        <p:spPr>
          <a:xfrm rot="5400000">
            <a:off x="-1198393" y="594519"/>
            <a:ext cx="2898189" cy="5159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latin typeface="Arial" panose="020B0604020202020204" pitchFamily="34" charset="0"/>
              <a:cs typeface="Arial" panose="020B0604020202020204" pitchFamily="34" charset="0"/>
            </a:endParaRPr>
          </a:p>
        </p:txBody>
      </p:sp>
      <p:pic>
        <p:nvPicPr>
          <p:cNvPr id="2" name="Grafik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90844" y="339503"/>
            <a:ext cx="2155462" cy="1062372"/>
          </a:xfrm>
          <a:prstGeom prst="rect">
            <a:avLst/>
          </a:prstGeom>
        </p:spPr>
      </p:pic>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967908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2" name="Title Text"/>
          <p:cNvSpPr txBox="1">
            <a:spLocks noGrp="1"/>
          </p:cNvSpPr>
          <p:nvPr>
            <p:ph type="title"/>
          </p:nvPr>
        </p:nvSpPr>
        <p:spPr>
          <a:xfrm>
            <a:off x="311699" y="2150849"/>
            <a:ext cx="8520602" cy="841801"/>
          </a:xfrm>
          <a:prstGeom prst="rect">
            <a:avLst/>
          </a:prstGeom>
        </p:spPr>
        <p:txBody>
          <a:bodyPr anchor="ctr"/>
          <a:lstStyle>
            <a:lvl1pPr algn="ctr">
              <a:defRPr sz="3600"/>
            </a:lvl1pPr>
          </a:lstStyle>
          <a:p>
            <a:r>
              <a:t>Title Text</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Titelfolie">
    <p:spTree>
      <p:nvGrpSpPr>
        <p:cNvPr id="1" name=""/>
        <p:cNvGrpSpPr/>
        <p:nvPr/>
      </p:nvGrpSpPr>
      <p:grpSpPr>
        <a:xfrm>
          <a:off x="0" y="0"/>
          <a:ext cx="0" cy="0"/>
          <a:chOff x="0" y="0"/>
          <a:chExt cx="0" cy="0"/>
        </a:xfrm>
      </p:grpSpPr>
      <p:pic>
        <p:nvPicPr>
          <p:cNvPr id="17"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4712" b="25781"/>
          <a:stretch/>
        </p:blipFill>
        <p:spPr bwMode="auto">
          <a:xfrm>
            <a:off x="-8175" y="-596600"/>
            <a:ext cx="9163967" cy="4248471"/>
          </a:xfrm>
          <a:prstGeom prst="rect">
            <a:avLst/>
          </a:prstGeom>
          <a:noFill/>
          <a:extLst>
            <a:ext uri="{909E8E84-426E-40DD-AFC4-6F175D3DCCD1}">
              <a14:hiddenFill xmlns:a14="http://schemas.microsoft.com/office/drawing/2010/main">
                <a:solidFill>
                  <a:srgbClr val="FFFFFF"/>
                </a:solidFill>
              </a14:hiddenFill>
            </a:ext>
          </a:extLst>
        </p:spPr>
      </p:pic>
      <p:sp>
        <p:nvSpPr>
          <p:cNvPr id="3" name="Rechteck 2"/>
          <p:cNvSpPr/>
          <p:nvPr userDrawn="1"/>
        </p:nvSpPr>
        <p:spPr>
          <a:xfrm rot="5400000">
            <a:off x="-1266779" y="662001"/>
            <a:ext cx="3096344" cy="5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4"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sp>
        <p:nvSpPr>
          <p:cNvPr id="28" name="Textplatzhalter 47"/>
          <p:cNvSpPr>
            <a:spLocks noGrp="1"/>
          </p:cNvSpPr>
          <p:nvPr>
            <p:ph type="body" sz="quarter" idx="12" hasCustomPrompt="1"/>
          </p:nvPr>
        </p:nvSpPr>
        <p:spPr>
          <a:xfrm>
            <a:off x="3131841" y="267495"/>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1"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pic>
        <p:nvPicPr>
          <p:cNvPr id="2" name="Grafik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844" y="339503"/>
            <a:ext cx="2155462" cy="1062372"/>
          </a:xfrm>
          <a:prstGeom prst="rect">
            <a:avLst/>
          </a:prstGeom>
        </p:spPr>
      </p:pic>
      <p:sp>
        <p:nvSpPr>
          <p:cNvPr id="18" name="Title 1"/>
          <p:cNvSpPr>
            <a:spLocks noGrp="1"/>
          </p:cNvSpPr>
          <p:nvPr>
            <p:ph type="ctrTitle"/>
          </p:nvPr>
        </p:nvSpPr>
        <p:spPr>
          <a:xfrm>
            <a:off x="237208" y="3651870"/>
            <a:ext cx="8655273" cy="648072"/>
          </a:xfrm>
        </p:spPr>
        <p:txBody>
          <a:bodyPr bIns="9144" anchor="ctr" anchorCtr="0"/>
          <a:lstStyle>
            <a:lvl1pPr>
              <a:defRPr sz="2800">
                <a:solidFill>
                  <a:schemeClr val="bg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9" name="Subtitle 2"/>
          <p:cNvSpPr>
            <a:spLocks noGrp="1"/>
          </p:cNvSpPr>
          <p:nvPr>
            <p:ph type="subTitle" idx="1"/>
          </p:nvPr>
        </p:nvSpPr>
        <p:spPr>
          <a:xfrm>
            <a:off x="237208" y="4340418"/>
            <a:ext cx="8655273" cy="418356"/>
          </a:xfrm>
        </p:spPr>
        <p:txBody>
          <a:bodyPr tIns="9144">
            <a:normAutofit/>
          </a:bodyPr>
          <a:lstStyle>
            <a:lvl1pPr marL="0" indent="0" algn="l">
              <a:buNone/>
              <a:defRPr kumimoji="0" lang="en-US" sz="2200" b="0" i="0" u="none" strike="noStrike" kern="1200" cap="none" spc="0" normalizeH="0" baseline="0" noProof="0" dirty="0" smtClean="0">
                <a:ln>
                  <a:noFill/>
                </a:ln>
                <a:solidFill>
                  <a:schemeClr val="bg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pPr marL="0" marR="0" lvl="0" indent="0" algn="l" defTabSz="914378"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0" name="Textplatzhalter 47"/>
          <p:cNvSpPr>
            <a:spLocks noGrp="1"/>
          </p:cNvSpPr>
          <p:nvPr>
            <p:ph type="body" sz="quarter" idx="16" hasCustomPrompt="1"/>
          </p:nvPr>
        </p:nvSpPr>
        <p:spPr>
          <a:xfrm>
            <a:off x="238913" y="4788232"/>
            <a:ext cx="5760640" cy="288032"/>
          </a:xfrm>
        </p:spPr>
        <p:txBody>
          <a:bodyPr>
            <a:normAutofit/>
          </a:bodyPr>
          <a:lstStyle>
            <a:lvl1pPr>
              <a:lnSpc>
                <a:spcPct val="100000"/>
              </a:lnSpc>
              <a:spcBef>
                <a:spcPts val="0"/>
              </a:spcBef>
              <a:defRPr sz="1400" b="0">
                <a:solidFill>
                  <a:schemeClr val="bg1"/>
                </a:solidFill>
                <a:latin typeface="Arial" panose="020B0604020202020204" pitchFamily="34" charset="0"/>
                <a:cs typeface="Arial" panose="020B0604020202020204" pitchFamily="34" charset="0"/>
              </a:defRPr>
            </a:lvl1pPr>
          </a:lstStyle>
          <a:p>
            <a:pPr lvl="0"/>
            <a:r>
              <a:rPr lang="de-DE" dirty="0"/>
              <a:t>Ort | Datum | Vortragender</a:t>
            </a:r>
          </a:p>
        </p:txBody>
      </p:sp>
    </p:spTree>
    <p:extLst>
      <p:ext uri="{BB962C8B-B14F-4D97-AF65-F5344CB8AC3E}">
        <p14:creationId xmlns:p14="http://schemas.microsoft.com/office/powerpoint/2010/main" val="393693616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Titelfolie">
    <p:spTree>
      <p:nvGrpSpPr>
        <p:cNvPr id="1" name=""/>
        <p:cNvGrpSpPr/>
        <p:nvPr/>
      </p:nvGrpSpPr>
      <p:grpSpPr>
        <a:xfrm>
          <a:off x="0" y="0"/>
          <a:ext cx="0" cy="0"/>
          <a:chOff x="0" y="0"/>
          <a:chExt cx="0" cy="0"/>
        </a:xfrm>
      </p:grpSpPr>
      <p:pic>
        <p:nvPicPr>
          <p:cNvPr id="17" name="Picture 2"/>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b="24732"/>
          <a:stretch/>
        </p:blipFill>
        <p:spPr bwMode="auto">
          <a:xfrm>
            <a:off x="1" y="-73670"/>
            <a:ext cx="9182628" cy="3725540"/>
          </a:xfrm>
          <a:prstGeom prst="rect">
            <a:avLst/>
          </a:prstGeom>
          <a:noFill/>
          <a:extLst>
            <a:ext uri="{909E8E84-426E-40DD-AFC4-6F175D3DCCD1}">
              <a14:hiddenFill xmlns:a14="http://schemas.microsoft.com/office/drawing/2010/main">
                <a:solidFill>
                  <a:srgbClr val="FFFFFF"/>
                </a:solidFill>
              </a14:hiddenFill>
            </a:ext>
          </a:extLst>
        </p:spPr>
      </p:pic>
      <p:sp>
        <p:nvSpPr>
          <p:cNvPr id="3" name="Rechteck 2"/>
          <p:cNvSpPr/>
          <p:nvPr userDrawn="1"/>
        </p:nvSpPr>
        <p:spPr>
          <a:xfrm rot="5400000">
            <a:off x="-1266779" y="662001"/>
            <a:ext cx="3096344" cy="5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4"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cs typeface="Arial" panose="020B0604020202020204" pitchFamily="34" charset="0"/>
              </a:endParaRPr>
            </a:p>
          </p:txBody>
        </p:sp>
      </p:grpSp>
      <p:sp>
        <p:nvSpPr>
          <p:cNvPr id="28" name="Textplatzhalter 47"/>
          <p:cNvSpPr>
            <a:spLocks noGrp="1"/>
          </p:cNvSpPr>
          <p:nvPr>
            <p:ph type="body" sz="quarter" idx="12" hasCustomPrompt="1"/>
          </p:nvPr>
        </p:nvSpPr>
        <p:spPr>
          <a:xfrm>
            <a:off x="3131841" y="267495"/>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a:t>Klinik</a:t>
            </a:r>
          </a:p>
        </p:txBody>
      </p:sp>
      <p:sp>
        <p:nvSpPr>
          <p:cNvPr id="29" name="Textplatzhalter 47"/>
          <p:cNvSpPr>
            <a:spLocks noGrp="1"/>
          </p:cNvSpPr>
          <p:nvPr>
            <p:ph type="body" sz="quarter" idx="13" hasCustomPrompt="1"/>
          </p:nvPr>
        </p:nvSpPr>
        <p:spPr>
          <a:xfrm>
            <a:off x="3131841"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a:t>Abteilung</a:t>
            </a:r>
          </a:p>
        </p:txBody>
      </p:sp>
      <p:pic>
        <p:nvPicPr>
          <p:cNvPr id="2" name="Grafik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844" y="339503"/>
            <a:ext cx="2155462" cy="1062372"/>
          </a:xfrm>
          <a:prstGeom prst="rect">
            <a:avLst/>
          </a:prstGeom>
        </p:spPr>
      </p:pic>
      <p:sp>
        <p:nvSpPr>
          <p:cNvPr id="18" name="Title 1"/>
          <p:cNvSpPr>
            <a:spLocks noGrp="1"/>
          </p:cNvSpPr>
          <p:nvPr>
            <p:ph type="ctrTitle"/>
          </p:nvPr>
        </p:nvSpPr>
        <p:spPr>
          <a:xfrm>
            <a:off x="237208" y="3651870"/>
            <a:ext cx="8655273" cy="648072"/>
          </a:xfrm>
        </p:spPr>
        <p:txBody>
          <a:bodyPr bIns="9144" anchor="ctr" anchorCtr="0"/>
          <a:lstStyle>
            <a:lvl1pPr>
              <a:defRPr sz="2800">
                <a:solidFill>
                  <a:schemeClr val="bg1"/>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9" name="Subtitle 2"/>
          <p:cNvSpPr>
            <a:spLocks noGrp="1"/>
          </p:cNvSpPr>
          <p:nvPr>
            <p:ph type="subTitle" idx="1"/>
          </p:nvPr>
        </p:nvSpPr>
        <p:spPr>
          <a:xfrm>
            <a:off x="237208" y="4340418"/>
            <a:ext cx="8655273" cy="418356"/>
          </a:xfrm>
        </p:spPr>
        <p:txBody>
          <a:bodyPr tIns="9144">
            <a:normAutofit/>
          </a:bodyPr>
          <a:lstStyle>
            <a:lvl1pPr marL="0" indent="0" algn="l">
              <a:buNone/>
              <a:defRPr kumimoji="0" lang="en-US" sz="2200" b="0" i="0" u="none" strike="noStrike" kern="1200" cap="none" spc="0" normalizeH="0" baseline="0" noProof="0" dirty="0" smtClean="0">
                <a:ln>
                  <a:noFill/>
                </a:ln>
                <a:solidFill>
                  <a:schemeClr val="bg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189" indent="0" algn="ctr">
              <a:buNone/>
              <a:defRPr>
                <a:solidFill>
                  <a:schemeClr val="tx1">
                    <a:tint val="75000"/>
                  </a:schemeClr>
                </a:solidFill>
              </a:defRPr>
            </a:lvl2pPr>
            <a:lvl3pPr marL="914378"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2"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pPr marL="0" marR="0" lvl="0" indent="0" algn="l" defTabSz="914378"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a:t>Formatvorlage des Untertitelmasters durch Klicken bearbeiten</a:t>
            </a:r>
            <a:endParaRPr lang="en-US" dirty="0"/>
          </a:p>
        </p:txBody>
      </p:sp>
      <p:sp>
        <p:nvSpPr>
          <p:cNvPr id="20" name="Textplatzhalter 47"/>
          <p:cNvSpPr>
            <a:spLocks noGrp="1"/>
          </p:cNvSpPr>
          <p:nvPr>
            <p:ph type="body" sz="quarter" idx="16" hasCustomPrompt="1"/>
          </p:nvPr>
        </p:nvSpPr>
        <p:spPr>
          <a:xfrm>
            <a:off x="238913" y="4788232"/>
            <a:ext cx="5760640" cy="288032"/>
          </a:xfrm>
        </p:spPr>
        <p:txBody>
          <a:bodyPr>
            <a:normAutofit/>
          </a:bodyPr>
          <a:lstStyle>
            <a:lvl1pPr>
              <a:lnSpc>
                <a:spcPct val="100000"/>
              </a:lnSpc>
              <a:spcBef>
                <a:spcPts val="0"/>
              </a:spcBef>
              <a:defRPr sz="1400" b="0">
                <a:solidFill>
                  <a:schemeClr val="bg1"/>
                </a:solidFill>
                <a:latin typeface="Arial" panose="020B0604020202020204" pitchFamily="34" charset="0"/>
                <a:cs typeface="Arial" panose="020B0604020202020204" pitchFamily="34" charset="0"/>
              </a:defRPr>
            </a:lvl1pPr>
          </a:lstStyle>
          <a:p>
            <a:pPr lvl="0"/>
            <a:r>
              <a:rPr lang="de-DE" dirty="0"/>
              <a:t>Ort | Datum | Vortragender</a:t>
            </a:r>
          </a:p>
        </p:txBody>
      </p:sp>
    </p:spTree>
    <p:extLst>
      <p:ext uri="{BB962C8B-B14F-4D97-AF65-F5344CB8AC3E}">
        <p14:creationId xmlns:p14="http://schemas.microsoft.com/office/powerpoint/2010/main" val="1455849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3"/>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10" name="Text Placeholder 2"/>
          <p:cNvSpPr>
            <a:spLocks noGrp="1"/>
          </p:cNvSpPr>
          <p:nvPr>
            <p:ph idx="1" hasCustomPrompt="1"/>
          </p:nvPr>
        </p:nvSpPr>
        <p:spPr>
          <a:xfrm>
            <a:off x="232365" y="915566"/>
            <a:ext cx="8732123" cy="2944386"/>
          </a:xfrm>
          <a:prstGeom prst="rect">
            <a:avLst/>
          </a:prstGeom>
        </p:spPr>
        <p:txBody>
          <a:bodyPr vert="horz" lIns="91440" tIns="45720" rIns="91440" bIns="45720" rtlCol="0">
            <a:noAutofit/>
          </a:bodyPr>
          <a:lstStyle>
            <a:lvl1pPr>
              <a:defRPr>
                <a:solidFill>
                  <a:schemeClr val="bg1"/>
                </a:solidFill>
                <a:latin typeface="Arial" panose="020B0604020202020204" pitchFamily="34" charset="0"/>
                <a:cs typeface="Arial" panose="020B0604020202020204" pitchFamily="34" charset="0"/>
              </a:defRPr>
            </a:lvl1pPr>
            <a:lvl2pPr>
              <a:defRPr sz="2400">
                <a:solidFill>
                  <a:schemeClr val="bg1"/>
                </a:solidFill>
                <a:latin typeface="Arial" panose="020B0604020202020204" pitchFamily="34" charset="0"/>
                <a:cs typeface="Arial" panose="020B0604020202020204" pitchFamily="34" charset="0"/>
              </a:defRPr>
            </a:lvl2pPr>
            <a:lvl3pPr>
              <a:defRPr sz="2000">
                <a:solidFill>
                  <a:schemeClr val="bg1"/>
                </a:solidFill>
                <a:latin typeface="Arial" panose="020B0604020202020204" pitchFamily="34" charset="0"/>
                <a:cs typeface="Arial" panose="020B0604020202020204" pitchFamily="34" charset="0"/>
              </a:defRPr>
            </a:lvl3pPr>
            <a:lvl4pPr>
              <a:defRPr>
                <a:solidFill>
                  <a:schemeClr val="bg1"/>
                </a:solidFill>
              </a:defRPr>
            </a:lvl4pPr>
            <a:lvl5pPr>
              <a:defRPr>
                <a:solidFill>
                  <a:schemeClr val="bg1"/>
                </a:solidFill>
              </a:defRPr>
            </a:lvl5pPr>
          </a:lstStyle>
          <a:p>
            <a:pPr lvl="0"/>
            <a:r>
              <a:rPr lang="de-DE" dirty="0"/>
              <a:t>Textmasterformat bearbeiten</a:t>
            </a:r>
          </a:p>
          <a:p>
            <a:pPr lvl="1"/>
            <a:r>
              <a:rPr lang="de-DE" dirty="0"/>
              <a:t>Zweite Ebene</a:t>
            </a:r>
          </a:p>
          <a:p>
            <a:pPr lvl="2"/>
            <a:r>
              <a:rPr lang="de-DE" dirty="0"/>
              <a:t>Dritte Ebene</a:t>
            </a:r>
          </a:p>
        </p:txBody>
      </p:sp>
      <p:sp>
        <p:nvSpPr>
          <p:cNvPr id="12" name="Date Placeholder 3"/>
          <p:cNvSpPr>
            <a:spLocks noGrp="1"/>
          </p:cNvSpPr>
          <p:nvPr>
            <p:ph type="dt" sz="half" idx="10"/>
          </p:nvPr>
        </p:nvSpPr>
        <p:spPr>
          <a:xfrm>
            <a:off x="232490"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1A7E03AA-F54C-476B-BA5D-52344C1508FB}" type="datetime1">
              <a:rPr lang="de-DE" smtClean="0"/>
              <a:t>03.05.2025</a:t>
            </a:fld>
            <a:endParaRPr lang="de-DE" dirty="0"/>
          </a:p>
        </p:txBody>
      </p:sp>
      <p:sp>
        <p:nvSpPr>
          <p:cNvPr id="13" name="Footer Placeholder 4"/>
          <p:cNvSpPr>
            <a:spLocks noGrp="1"/>
          </p:cNvSpPr>
          <p:nvPr>
            <p:ph type="ftr" sz="quarter" idx="3"/>
          </p:nvPr>
        </p:nvSpPr>
        <p:spPr>
          <a:xfrm>
            <a:off x="1259632" y="4731470"/>
            <a:ext cx="691276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14" name="Slide Number Placeholder 5"/>
          <p:cNvSpPr>
            <a:spLocks noGrp="1"/>
          </p:cNvSpPr>
          <p:nvPr>
            <p:ph type="sldNum" sz="quarter" idx="4"/>
          </p:nvPr>
        </p:nvSpPr>
        <p:spPr>
          <a:xfrm>
            <a:off x="8316417"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146638082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3"/>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7" name="Date Placeholder 3"/>
          <p:cNvSpPr>
            <a:spLocks noGrp="1"/>
          </p:cNvSpPr>
          <p:nvPr>
            <p:ph type="dt" sz="half" idx="10"/>
          </p:nvPr>
        </p:nvSpPr>
        <p:spPr>
          <a:xfrm>
            <a:off x="232490"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A90802A-C0FD-4B00-B469-129CF2DA912E}" type="datetime1">
              <a:rPr lang="de-DE" smtClean="0"/>
              <a:t>03.05.2025</a:t>
            </a:fld>
            <a:endParaRPr lang="de-DE" dirty="0"/>
          </a:p>
        </p:txBody>
      </p:sp>
      <p:sp>
        <p:nvSpPr>
          <p:cNvPr id="8" name="Footer Placeholder 4"/>
          <p:cNvSpPr>
            <a:spLocks noGrp="1"/>
          </p:cNvSpPr>
          <p:nvPr>
            <p:ph type="ftr" sz="quarter" idx="3"/>
          </p:nvPr>
        </p:nvSpPr>
        <p:spPr>
          <a:xfrm>
            <a:off x="1259632" y="4731470"/>
            <a:ext cx="691276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9" name="Slide Number Placeholder 5"/>
          <p:cNvSpPr>
            <a:spLocks noGrp="1"/>
          </p:cNvSpPr>
          <p:nvPr>
            <p:ph type="sldNum" sz="quarter" idx="4"/>
          </p:nvPr>
        </p:nvSpPr>
        <p:spPr>
          <a:xfrm>
            <a:off x="8316417"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31597179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Q and A slide">
    <p:spTree>
      <p:nvGrpSpPr>
        <p:cNvPr id="1" name=""/>
        <p:cNvGrpSpPr/>
        <p:nvPr/>
      </p:nvGrpSpPr>
      <p:grpSpPr>
        <a:xfrm>
          <a:off x="0" y="0"/>
          <a:ext cx="0" cy="0"/>
          <a:chOff x="0" y="0"/>
          <a:chExt cx="0" cy="0"/>
        </a:xfrm>
      </p:grpSpPr>
      <p:sp>
        <p:nvSpPr>
          <p:cNvPr id="40" name="Title Text"/>
          <p:cNvSpPr txBox="1">
            <a:spLocks noGrp="1"/>
          </p:cNvSpPr>
          <p:nvPr>
            <p:ph type="title"/>
          </p:nvPr>
        </p:nvSpPr>
        <p:spPr>
          <a:xfrm>
            <a:off x="311699" y="27035"/>
            <a:ext cx="8520602" cy="770843"/>
          </a:xfrm>
          <a:prstGeom prst="rect">
            <a:avLst/>
          </a:prstGeom>
        </p:spPr>
        <p:txBody>
          <a:bodyPr/>
          <a:lstStyle>
            <a:lvl1pPr>
              <a:defRPr sz="4800" b="1"/>
            </a:lvl1pPr>
          </a:lstStyle>
          <a:p>
            <a:r>
              <a:t>Title Text</a:t>
            </a:r>
          </a:p>
        </p:txBody>
      </p:sp>
      <p:sp>
        <p:nvSpPr>
          <p:cNvPr id="41" name="Body Level One…"/>
          <p:cNvSpPr txBox="1">
            <a:spLocks noGrp="1"/>
          </p:cNvSpPr>
          <p:nvPr>
            <p:ph type="body" idx="1"/>
          </p:nvPr>
        </p:nvSpPr>
        <p:spPr>
          <a:xfrm>
            <a:off x="157075" y="920213"/>
            <a:ext cx="8800501" cy="3648601"/>
          </a:xfrm>
          <a:prstGeom prst="rect">
            <a:avLst/>
          </a:prstGeom>
        </p:spPr>
        <p:txBody>
          <a:bodyPr/>
          <a:lstStyle>
            <a:lvl1pPr indent="-406400">
              <a:spcBef>
                <a:spcPts val="1200"/>
              </a:spcBef>
              <a:buClr>
                <a:srgbClr val="000000"/>
              </a:buClr>
              <a:buSzPts val="2800"/>
              <a:defRPr sz="2800">
                <a:solidFill>
                  <a:srgbClr val="000000"/>
                </a:solidFill>
              </a:defRPr>
            </a:lvl1pPr>
            <a:lvl2pPr marL="977900" indent="-444500">
              <a:buClr>
                <a:srgbClr val="000000"/>
              </a:buClr>
              <a:buSzPts val="2800"/>
              <a:defRPr sz="2800">
                <a:solidFill>
                  <a:srgbClr val="000000"/>
                </a:solidFill>
              </a:defRPr>
            </a:lvl2pPr>
            <a:lvl3pPr marL="1435100" indent="-444500">
              <a:buClr>
                <a:srgbClr val="000000"/>
              </a:buClr>
              <a:buSzPts val="2800"/>
              <a:defRPr sz="2800">
                <a:solidFill>
                  <a:srgbClr val="000000"/>
                </a:solidFill>
              </a:defRPr>
            </a:lvl3pPr>
            <a:lvl4pPr marL="1892300" indent="-444500">
              <a:buClr>
                <a:srgbClr val="000000"/>
              </a:buClr>
              <a:buSzPts val="2800"/>
              <a:defRPr sz="2800">
                <a:solidFill>
                  <a:srgbClr val="000000"/>
                </a:solidFill>
              </a:defRPr>
            </a:lvl4pPr>
            <a:lvl5pPr marL="2349500" indent="-444500">
              <a:buClr>
                <a:srgbClr val="000000"/>
              </a:buClr>
              <a:buSzPts val="2800"/>
              <a:defRPr sz="2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pic>
        <p:nvPicPr>
          <p:cNvPr id="42" name="Google Shape;24;p4" descr="Google Shape;24;p4"/>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311699" y="766799"/>
            <a:ext cx="8520602" cy="103776"/>
          </a:xfrm>
          <a:prstGeom prst="rect">
            <a:avLst/>
          </a:prstGeom>
          <a:ln w="12700">
            <a:miter lim="400000"/>
          </a:ln>
        </p:spPr>
      </p:pic>
      <p:sp>
        <p:nvSpPr>
          <p:cNvPr id="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Question Section Title">
    <p:spTree>
      <p:nvGrpSpPr>
        <p:cNvPr id="1" name=""/>
        <p:cNvGrpSpPr/>
        <p:nvPr/>
      </p:nvGrpSpPr>
      <p:grpSpPr>
        <a:xfrm>
          <a:off x="0" y="0"/>
          <a:ext cx="0" cy="0"/>
          <a:chOff x="0" y="0"/>
          <a:chExt cx="0" cy="0"/>
        </a:xfrm>
      </p:grpSpPr>
      <p:sp>
        <p:nvSpPr>
          <p:cNvPr id="60" name="Title Text"/>
          <p:cNvSpPr txBox="1">
            <a:spLocks noGrp="1"/>
          </p:cNvSpPr>
          <p:nvPr>
            <p:ph type="title"/>
          </p:nvPr>
        </p:nvSpPr>
        <p:spPr>
          <a:xfrm>
            <a:off x="311699" y="27035"/>
            <a:ext cx="8520602" cy="770843"/>
          </a:xfrm>
          <a:prstGeom prst="rect">
            <a:avLst/>
          </a:prstGeom>
        </p:spPr>
        <p:txBody>
          <a:bodyPr/>
          <a:lstStyle>
            <a:lvl1pPr>
              <a:defRPr sz="4800" b="1">
                <a:solidFill>
                  <a:srgbClr val="19419A"/>
                </a:solidFill>
              </a:defRPr>
            </a:lvl1pPr>
          </a:lstStyle>
          <a:p>
            <a:r>
              <a:t>Title Text</a:t>
            </a:r>
          </a:p>
        </p:txBody>
      </p:sp>
      <p:sp>
        <p:nvSpPr>
          <p:cNvPr id="61" name="Body Level One…"/>
          <p:cNvSpPr txBox="1">
            <a:spLocks noGrp="1"/>
          </p:cNvSpPr>
          <p:nvPr>
            <p:ph type="body" idx="1"/>
          </p:nvPr>
        </p:nvSpPr>
        <p:spPr>
          <a:xfrm>
            <a:off x="157075" y="920213"/>
            <a:ext cx="8800501" cy="3648601"/>
          </a:xfrm>
          <a:prstGeom prst="rect">
            <a:avLst/>
          </a:prstGeom>
        </p:spPr>
        <p:txBody>
          <a:bodyPr/>
          <a:lstStyle>
            <a:lvl1pPr indent="-406400">
              <a:spcBef>
                <a:spcPts val="1200"/>
              </a:spcBef>
              <a:buClr>
                <a:srgbClr val="000000"/>
              </a:buClr>
              <a:buSzPts val="2800"/>
              <a:defRPr sz="2800">
                <a:solidFill>
                  <a:srgbClr val="000000"/>
                </a:solidFill>
              </a:defRPr>
            </a:lvl1pPr>
            <a:lvl2pPr marL="977900" indent="-444500">
              <a:buClr>
                <a:srgbClr val="000000"/>
              </a:buClr>
              <a:buSzPts val="2800"/>
              <a:defRPr sz="2800">
                <a:solidFill>
                  <a:srgbClr val="000000"/>
                </a:solidFill>
              </a:defRPr>
            </a:lvl2pPr>
            <a:lvl3pPr marL="1435100" indent="-444500">
              <a:buClr>
                <a:srgbClr val="000000"/>
              </a:buClr>
              <a:buSzPts val="2800"/>
              <a:defRPr sz="2800">
                <a:solidFill>
                  <a:srgbClr val="000000"/>
                </a:solidFill>
              </a:defRPr>
            </a:lvl3pPr>
            <a:lvl4pPr marL="1892300" indent="-444500">
              <a:buClr>
                <a:srgbClr val="000000"/>
              </a:buClr>
              <a:buSzPts val="2800"/>
              <a:defRPr sz="2800">
                <a:solidFill>
                  <a:srgbClr val="000000"/>
                </a:solidFill>
              </a:defRPr>
            </a:lvl4pPr>
            <a:lvl5pPr marL="2349500" indent="-444500">
              <a:buClr>
                <a:srgbClr val="000000"/>
              </a:buClr>
              <a:buSzPts val="2800"/>
              <a:defRPr sz="2800">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pic>
        <p:nvPicPr>
          <p:cNvPr id="62" name="Google Shape;24;p4" descr="Google Shape;24;p4"/>
          <p:cNvPicPr>
            <a:picLocks noChangeAspect="1"/>
          </p:cNvPicPr>
          <p:nvPr/>
        </p:nvPicPr>
        <p:blipFill>
          <a:blip r:embed="rId2" cstate="screen">
            <a:extLst>
              <a:ext uri="{28A0092B-C50C-407E-A947-70E740481C1C}">
                <a14:useLocalDpi xmlns:a14="http://schemas.microsoft.com/office/drawing/2010/main"/>
              </a:ext>
            </a:extLst>
          </a:blip>
          <a:srcRect/>
          <a:stretch>
            <a:fillRect/>
          </a:stretch>
        </p:blipFill>
        <p:spPr>
          <a:xfrm>
            <a:off x="311699" y="766799"/>
            <a:ext cx="8520602" cy="103776"/>
          </a:xfrm>
          <a:prstGeom prst="rect">
            <a:avLst/>
          </a:prstGeom>
          <a:ln w="12700">
            <a:miter lim="400000"/>
          </a:ln>
        </p:spPr>
      </p:pic>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90" name="Title Text"/>
          <p:cNvSpPr txBox="1">
            <a:spLocks noGrp="1"/>
          </p:cNvSpPr>
          <p:nvPr>
            <p:ph type="title"/>
          </p:nvPr>
        </p:nvSpPr>
        <p:spPr>
          <a:prstGeom prst="rect">
            <a:avLst/>
          </a:prstGeom>
        </p:spPr>
        <p:txBody>
          <a:bodyPr/>
          <a:lstStyle/>
          <a:p>
            <a:r>
              <a:t>Title Text</a:t>
            </a:r>
          </a:p>
        </p:txBody>
      </p:sp>
      <p:sp>
        <p:nvSpPr>
          <p:cNvPr id="91" name="Body Level One…"/>
          <p:cNvSpPr txBox="1">
            <a:spLocks noGrp="1"/>
          </p:cNvSpPr>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r>
              <a:t>Body Level One</a:t>
            </a:r>
          </a:p>
          <a:p>
            <a:pPr lvl="1"/>
            <a:r>
              <a:t>Body Level Two</a:t>
            </a:r>
          </a:p>
          <a:p>
            <a:pPr lvl="2"/>
            <a:r>
              <a:t>Body Level Three</a:t>
            </a:r>
          </a:p>
          <a:p>
            <a:pPr lvl="3"/>
            <a:r>
              <a:t>Body Level Four</a:t>
            </a:r>
          </a:p>
          <a:p>
            <a:pPr lvl="4"/>
            <a:r>
              <a:t>Body Level Five</a:t>
            </a:r>
          </a:p>
        </p:txBody>
      </p:sp>
      <p:sp>
        <p:nvSpPr>
          <p:cNvPr id="92" name="Google Shape;28;p5"/>
          <p:cNvSpPr txBox="1">
            <a:spLocks noGrp="1"/>
          </p:cNvSpPr>
          <p:nvPr>
            <p:ph type="body" sz="half" idx="21"/>
          </p:nvPr>
        </p:nvSpPr>
        <p:spPr>
          <a:xfrm>
            <a:off x="4832399" y="1152475"/>
            <a:ext cx="3999902" cy="3416400"/>
          </a:xfrm>
          <a:prstGeom prst="rect">
            <a:avLst/>
          </a:prstGeom>
        </p:spPr>
        <p:txBody>
          <a:bodyPr/>
          <a:lstStyle/>
          <a:p>
            <a:pPr indent="-317500">
              <a:buSzPts val="1400"/>
              <a:defRPr sz="1400"/>
            </a:pPr>
            <a:endParaRP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100" name="Title Text"/>
          <p:cNvSpPr txBox="1">
            <a:spLocks noGrp="1"/>
          </p:cNvSpPr>
          <p:nvPr>
            <p:ph type="title"/>
          </p:nvPr>
        </p:nvSpPr>
        <p:spPr>
          <a:prstGeom prst="rect">
            <a:avLst/>
          </a:prstGeom>
        </p:spPr>
        <p:txBody>
          <a:bodyPr/>
          <a:lstStyle/>
          <a:p>
            <a:r>
              <a:t>Title Text</a:t>
            </a:r>
          </a:p>
        </p:txBody>
      </p:sp>
      <p:sp>
        <p:nvSpPr>
          <p:cNvPr id="10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ONE_COLUMN_TEXT">
    <p:spTree>
      <p:nvGrpSpPr>
        <p:cNvPr id="1" name=""/>
        <p:cNvGrpSpPr/>
        <p:nvPr/>
      </p:nvGrpSpPr>
      <p:grpSpPr>
        <a:xfrm>
          <a:off x="0" y="0"/>
          <a:ext cx="0" cy="0"/>
          <a:chOff x="0" y="0"/>
          <a:chExt cx="0" cy="0"/>
        </a:xfrm>
      </p:grpSpPr>
      <p:sp>
        <p:nvSpPr>
          <p:cNvPr id="108" name="Title Text"/>
          <p:cNvSpPr txBox="1">
            <a:spLocks noGrp="1"/>
          </p:cNvSpPr>
          <p:nvPr>
            <p:ph type="title"/>
          </p:nvPr>
        </p:nvSpPr>
        <p:spPr>
          <a:xfrm>
            <a:off x="311699" y="555600"/>
            <a:ext cx="2808001" cy="755700"/>
          </a:xfrm>
          <a:prstGeom prst="rect">
            <a:avLst/>
          </a:prstGeom>
        </p:spPr>
        <p:txBody>
          <a:bodyPr anchor="b"/>
          <a:lstStyle>
            <a:lvl1pPr>
              <a:defRPr sz="2400"/>
            </a:lvl1pPr>
          </a:lstStyle>
          <a:p>
            <a:r>
              <a:t>Title Text</a:t>
            </a:r>
          </a:p>
        </p:txBody>
      </p:sp>
      <p:sp>
        <p:nvSpPr>
          <p:cNvPr id="109" name="Body Level One…"/>
          <p:cNvSpPr txBox="1">
            <a:spLocks noGrp="1"/>
          </p:cNvSpPr>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r>
              <a:t>Body Level One</a:t>
            </a:r>
          </a:p>
          <a:p>
            <a:pPr lvl="1"/>
            <a:r>
              <a:t>Body Level Two</a:t>
            </a:r>
          </a:p>
          <a:p>
            <a:pPr lvl="2"/>
            <a:r>
              <a:t>Body Level Three</a:t>
            </a:r>
          </a:p>
          <a:p>
            <a:pPr lvl="3"/>
            <a:r>
              <a:t>Body Level Four</a:t>
            </a:r>
          </a:p>
          <a:p>
            <a:pPr lvl="4"/>
            <a:r>
              <a:t>Body Level Five</a:t>
            </a: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MAIN_POINT">
    <p:spTree>
      <p:nvGrpSpPr>
        <p:cNvPr id="1" name=""/>
        <p:cNvGrpSpPr/>
        <p:nvPr/>
      </p:nvGrpSpPr>
      <p:grpSpPr>
        <a:xfrm>
          <a:off x="0" y="0"/>
          <a:ext cx="0" cy="0"/>
          <a:chOff x="0" y="0"/>
          <a:chExt cx="0" cy="0"/>
        </a:xfrm>
      </p:grpSpPr>
      <p:sp>
        <p:nvSpPr>
          <p:cNvPr id="117" name="Title Text"/>
          <p:cNvSpPr txBox="1">
            <a:spLocks noGrp="1"/>
          </p:cNvSpPr>
          <p:nvPr>
            <p:ph type="title"/>
          </p:nvPr>
        </p:nvSpPr>
        <p:spPr>
          <a:xfrm>
            <a:off x="490250" y="450149"/>
            <a:ext cx="6367801" cy="4090801"/>
          </a:xfrm>
          <a:prstGeom prst="rect">
            <a:avLst/>
          </a:prstGeom>
        </p:spPr>
        <p:txBody>
          <a:bodyPr anchor="ctr"/>
          <a:lstStyle>
            <a:lvl1pPr>
              <a:defRPr sz="4800"/>
            </a:lvl1pPr>
          </a:lstStyle>
          <a:p>
            <a:r>
              <a:t>Title Text</a:t>
            </a:r>
          </a:p>
        </p:txBody>
      </p:sp>
      <p:sp>
        <p:nvSpPr>
          <p:cNvPr id="11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SECTION_TITLE_AND_DESCRIPTION">
    <p:spTree>
      <p:nvGrpSpPr>
        <p:cNvPr id="1" name=""/>
        <p:cNvGrpSpPr/>
        <p:nvPr/>
      </p:nvGrpSpPr>
      <p:grpSpPr>
        <a:xfrm>
          <a:off x="0" y="0"/>
          <a:ext cx="0" cy="0"/>
          <a:chOff x="0" y="0"/>
          <a:chExt cx="0" cy="0"/>
        </a:xfrm>
      </p:grpSpPr>
      <p:sp>
        <p:nvSpPr>
          <p:cNvPr id="125" name="Google Shape;41;p9"/>
          <p:cNvSpPr/>
          <p:nvPr/>
        </p:nvSpPr>
        <p:spPr>
          <a:xfrm>
            <a:off x="4572000" y="-125"/>
            <a:ext cx="4572000" cy="5143501"/>
          </a:xfrm>
          <a:prstGeom prst="rect">
            <a:avLst/>
          </a:prstGeom>
          <a:solidFill>
            <a:srgbClr val="EEEEEE"/>
          </a:solidFill>
          <a:ln w="12700">
            <a:miter lim="400000"/>
          </a:ln>
        </p:spPr>
        <p:txBody>
          <a:bodyPr lIns="0" tIns="0" rIns="0" bIns="0" anchor="ctr"/>
          <a:lstStyle/>
          <a:p>
            <a:endParaRPr/>
          </a:p>
        </p:txBody>
      </p:sp>
      <p:sp>
        <p:nvSpPr>
          <p:cNvPr id="126" name="Title Text"/>
          <p:cNvSpPr txBox="1">
            <a:spLocks noGrp="1"/>
          </p:cNvSpPr>
          <p:nvPr>
            <p:ph type="title"/>
          </p:nvPr>
        </p:nvSpPr>
        <p:spPr>
          <a:xfrm>
            <a:off x="265500" y="1233175"/>
            <a:ext cx="4045200" cy="1482301"/>
          </a:xfrm>
          <a:prstGeom prst="rect">
            <a:avLst/>
          </a:prstGeom>
        </p:spPr>
        <p:txBody>
          <a:bodyPr anchor="b"/>
          <a:lstStyle>
            <a:lvl1pPr algn="ctr">
              <a:defRPr sz="4200"/>
            </a:lvl1pPr>
          </a:lstStyle>
          <a:p>
            <a:r>
              <a:t>Title Text</a:t>
            </a:r>
          </a:p>
        </p:txBody>
      </p:sp>
      <p:sp>
        <p:nvSpPr>
          <p:cNvPr id="127" name="Body Level One…"/>
          <p:cNvSpPr txBox="1">
            <a:spLocks noGrp="1"/>
          </p:cNvSpPr>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128" name="Google Shape;44;p9"/>
          <p:cNvSpPr txBox="1">
            <a:spLocks noGrp="1"/>
          </p:cNvSpPr>
          <p:nvPr>
            <p:ph type="body" sz="half" idx="21"/>
          </p:nvPr>
        </p:nvSpPr>
        <p:spPr>
          <a:xfrm>
            <a:off x="4939500" y="724074"/>
            <a:ext cx="3837000" cy="3695102"/>
          </a:xfrm>
          <a:prstGeom prst="rect">
            <a:avLst/>
          </a:prstGeom>
        </p:spPr>
        <p:txBody>
          <a:bodyPr anchor="ctr"/>
          <a:lstStyle/>
          <a:p>
            <a:endParaRPr/>
          </a:p>
        </p:txBody>
      </p:sp>
      <p:sp>
        <p:nvSpPr>
          <p:cNvPr id="12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4.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2.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theme" Target="../theme/theme3.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FFFFFF"/>
            </a:gs>
            <a:gs pos="100000">
              <a:srgbClr val="D9D9D9"/>
            </a:gs>
          </a:gsLst>
          <a:lin ang="5400011" scaled="0"/>
        </a:gra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311699" y="445025"/>
            <a:ext cx="8520602" cy="572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4" tIns="91424" rIns="91424" bIns="91424">
            <a:normAutofit/>
          </a:bodyPr>
          <a:lstStyle/>
          <a:p>
            <a:r>
              <a:t>Title Text</a:t>
            </a:r>
          </a:p>
        </p:txBody>
      </p:sp>
      <p:sp>
        <p:nvSpPr>
          <p:cNvPr id="3" name="Body Level One…"/>
          <p:cNvSpPr txBox="1">
            <a:spLocks noGrp="1"/>
          </p:cNvSpPr>
          <p:nvPr>
            <p:ph type="body" idx="1"/>
          </p:nvPr>
        </p:nvSpPr>
        <p:spPr>
          <a:xfrm>
            <a:off x="457200" y="1200150"/>
            <a:ext cx="8229600" cy="3943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24" tIns="91424" rIns="91424" bIns="91424">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684345" y="4700819"/>
            <a:ext cx="336813" cy="318396"/>
          </a:xfrm>
          <a:prstGeom prst="rect">
            <a:avLst/>
          </a:prstGeom>
          <a:ln w="12700">
            <a:miter lim="400000"/>
          </a:ln>
        </p:spPr>
        <p:txBody>
          <a:bodyPr wrap="none" lIns="91424" tIns="91424" rIns="91424" bIns="91424" anchor="ctr">
            <a:normAutofit/>
          </a:bodyPr>
          <a:lstStyle>
            <a:lvl1pPr algn="r">
              <a:defRPr sz="1000">
                <a:solidFill>
                  <a:schemeClr val="accent2">
                    <a:lumOff val="21764"/>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Lst>
  <p:transition spd="med"/>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j-lt"/>
          <a:ea typeface="+mj-ea"/>
          <a:cs typeface="+mj-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j-lt"/>
          <a:ea typeface="+mj-ea"/>
          <a:cs typeface="+mj-cs"/>
          <a:sym typeface="Arial"/>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79512" y="146667"/>
            <a:ext cx="3096344" cy="390269"/>
          </a:xfrm>
          <a:prstGeom prst="rect">
            <a:avLst/>
          </a:prstGeom>
        </p:spPr>
      </p:pic>
      <p:sp>
        <p:nvSpPr>
          <p:cNvPr id="22" name="Title Placeholder 1"/>
          <p:cNvSpPr>
            <a:spLocks noGrp="1"/>
          </p:cNvSpPr>
          <p:nvPr>
            <p:ph type="title"/>
          </p:nvPr>
        </p:nvSpPr>
        <p:spPr>
          <a:xfrm>
            <a:off x="232488" y="843558"/>
            <a:ext cx="8659992" cy="720080"/>
          </a:xfrm>
          <a:prstGeom prst="rect">
            <a:avLst/>
          </a:prstGeom>
        </p:spPr>
        <p:txBody>
          <a:bodyPr vert="horz" lIns="91440" tIns="45720" rIns="91440" bIns="45720" rtlCol="0" anchor="ctr">
            <a:noAutofit/>
          </a:bodyPr>
          <a:lstStyle/>
          <a:p>
            <a:endParaRPr lang="en-US" dirty="0"/>
          </a:p>
        </p:txBody>
      </p:sp>
      <p:sp>
        <p:nvSpPr>
          <p:cNvPr id="23" name="Text Placeholder 2"/>
          <p:cNvSpPr>
            <a:spLocks noGrp="1"/>
          </p:cNvSpPr>
          <p:nvPr>
            <p:ph type="body" idx="1"/>
          </p:nvPr>
        </p:nvSpPr>
        <p:spPr>
          <a:xfrm>
            <a:off x="232488" y="1707654"/>
            <a:ext cx="8659992" cy="2944386"/>
          </a:xfrm>
          <a:prstGeom prst="rect">
            <a:avLst/>
          </a:prstGeom>
        </p:spPr>
        <p:txBody>
          <a:bodyPr vert="horz" lIns="91440" tIns="45720" rIns="91440" bIns="45720" rtlCol="0">
            <a:no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grpSp>
        <p:nvGrpSpPr>
          <p:cNvPr id="34" name="Group 46"/>
          <p:cNvGrpSpPr>
            <a:grpSpLocks noChangeAspect="1"/>
          </p:cNvGrpSpPr>
          <p:nvPr userDrawn="1"/>
        </p:nvGrpSpPr>
        <p:grpSpPr bwMode="auto">
          <a:xfrm>
            <a:off x="3275856" y="-5960"/>
            <a:ext cx="5868144" cy="639791"/>
            <a:chOff x="0" y="1846"/>
            <a:chExt cx="5760" cy="628"/>
          </a:xfrm>
        </p:grpSpPr>
        <p:sp>
          <p:nvSpPr>
            <p:cNvPr id="35" name="AutoShape 45"/>
            <p:cNvSpPr>
              <a:spLocks noChangeAspect="1" noChangeArrowheads="1" noTextEdit="1"/>
            </p:cNvSpPr>
            <p:nvPr userDrawn="1"/>
          </p:nvSpPr>
          <p:spPr bwMode="auto">
            <a:xfrm>
              <a:off x="0" y="1846"/>
              <a:ext cx="5760"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ea typeface="Fira Sans Book" panose="020B0503050000020004" pitchFamily="34" charset="0"/>
                <a:cs typeface="Arial" panose="020B0604020202020204" pitchFamily="34" charset="0"/>
              </a:endParaRPr>
            </a:p>
          </p:txBody>
        </p:sp>
        <p:sp>
          <p:nvSpPr>
            <p:cNvPr id="36" name="Freeform 47"/>
            <p:cNvSpPr>
              <a:spLocks/>
            </p:cNvSpPr>
            <p:nvPr userDrawn="1"/>
          </p:nvSpPr>
          <p:spPr bwMode="auto">
            <a:xfrm>
              <a:off x="0" y="1846"/>
              <a:ext cx="5760" cy="628"/>
            </a:xfrm>
            <a:custGeom>
              <a:avLst/>
              <a:gdLst>
                <a:gd name="T0" fmla="*/ 0 w 5760"/>
                <a:gd name="T1" fmla="*/ 0 h 628"/>
                <a:gd name="T2" fmla="*/ 361 w 5760"/>
                <a:gd name="T3" fmla="*/ 628 h 628"/>
                <a:gd name="T4" fmla="*/ 5760 w 5760"/>
                <a:gd name="T5" fmla="*/ 628 h 628"/>
                <a:gd name="T6" fmla="*/ 5760 w 5760"/>
                <a:gd name="T7" fmla="*/ 0 h 628"/>
                <a:gd name="T8" fmla="*/ 0 w 5760"/>
                <a:gd name="T9" fmla="*/ 0 h 628"/>
              </a:gdLst>
              <a:ahLst/>
              <a:cxnLst>
                <a:cxn ang="0">
                  <a:pos x="T0" y="T1"/>
                </a:cxn>
                <a:cxn ang="0">
                  <a:pos x="T2" y="T3"/>
                </a:cxn>
                <a:cxn ang="0">
                  <a:pos x="T4" y="T5"/>
                </a:cxn>
                <a:cxn ang="0">
                  <a:pos x="T6" y="T7"/>
                </a:cxn>
                <a:cxn ang="0">
                  <a:pos x="T8" y="T9"/>
                </a:cxn>
              </a:cxnLst>
              <a:rect l="0" t="0" r="r" b="b"/>
              <a:pathLst>
                <a:path w="5760" h="628">
                  <a:moveTo>
                    <a:pt x="0" y="0"/>
                  </a:moveTo>
                  <a:lnTo>
                    <a:pt x="361" y="628"/>
                  </a:lnTo>
                  <a:lnTo>
                    <a:pt x="5760" y="628"/>
                  </a:lnTo>
                  <a:lnTo>
                    <a:pt x="5760" y="0"/>
                  </a:lnTo>
                  <a:lnTo>
                    <a:pt x="0" y="0"/>
                  </a:lnTo>
                  <a:close/>
                </a:path>
              </a:pathLst>
            </a:custGeom>
            <a:solidFill>
              <a:srgbClr val="D9E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ea typeface="Fira Sans Book" panose="020B0503050000020004" pitchFamily="34" charset="0"/>
                <a:cs typeface="Arial" panose="020B0604020202020204" pitchFamily="34" charset="0"/>
              </a:endParaRPr>
            </a:p>
          </p:txBody>
        </p:sp>
      </p:grpSp>
      <p:sp>
        <p:nvSpPr>
          <p:cNvPr id="11" name="Date Placeholder 3"/>
          <p:cNvSpPr>
            <a:spLocks noGrp="1"/>
          </p:cNvSpPr>
          <p:nvPr>
            <p:ph type="dt" sz="half" idx="2"/>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2979E174-AA4E-4C14-8CD4-2C99030F6972}" type="datetime1">
              <a:rPr lang="de-DE" smtClean="0"/>
              <a:t>03.05.2025</a:t>
            </a:fld>
            <a:endParaRPr lang="de-DE" dirty="0"/>
          </a:p>
        </p:txBody>
      </p:sp>
      <p:sp>
        <p:nvSpPr>
          <p:cNvPr id="12" name="Footer Placeholder 4"/>
          <p:cNvSpPr>
            <a:spLocks noGrp="1"/>
          </p:cNvSpPr>
          <p:nvPr>
            <p:ph type="ftr" sz="quarter" idx="3"/>
          </p:nvPr>
        </p:nvSpPr>
        <p:spPr>
          <a:xfrm>
            <a:off x="1259632" y="4731469"/>
            <a:ext cx="6840760"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13" name="Slide Number Placeholder 5"/>
          <p:cNvSpPr>
            <a:spLocks noGrp="1"/>
          </p:cNvSpPr>
          <p:nvPr>
            <p:ph type="sldNum" sz="quarter" idx="4"/>
          </p:nvPr>
        </p:nvSpPr>
        <p:spPr>
          <a:xfrm>
            <a:off x="8275604"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486152714"/>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hf hdr="0"/>
  <p:txStyles>
    <p:titleStyle>
      <a:lvl1pPr algn="l" defTabSz="914400" rtl="0" eaLnBrk="1" latinLnBrk="0" hangingPunct="1">
        <a:spcBef>
          <a:spcPct val="0"/>
        </a:spcBef>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p:titleStyle>
    <p:bodyStyle>
      <a:lvl1pPr marL="0" indent="0" algn="l" defTabSz="914400" rtl="0" eaLnBrk="1" latinLnBrk="0" hangingPunct="1">
        <a:spcBef>
          <a:spcPct val="20000"/>
        </a:spcBef>
        <a:buClr>
          <a:srgbClr val="0056A2"/>
        </a:buClr>
        <a:buFont typeface="Wingdings" panose="05000000000000000000" pitchFamily="2" charset="2"/>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a:lvl2pPr marL="285750" indent="-28575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2pPr>
      <a:lvl3pPr marL="433388"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3pPr>
      <a:lvl4pPr marL="717550"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4pPr>
      <a:lvl5pPr marL="987425"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79512" y="146668"/>
            <a:ext cx="3096344" cy="390269"/>
          </a:xfrm>
          <a:prstGeom prst="rect">
            <a:avLst/>
          </a:prstGeom>
        </p:spPr>
      </p:pic>
      <p:sp>
        <p:nvSpPr>
          <p:cNvPr id="22" name="Title Placeholder 1"/>
          <p:cNvSpPr>
            <a:spLocks noGrp="1"/>
          </p:cNvSpPr>
          <p:nvPr>
            <p:ph type="title"/>
          </p:nvPr>
        </p:nvSpPr>
        <p:spPr>
          <a:xfrm>
            <a:off x="232488" y="843559"/>
            <a:ext cx="8659992" cy="720080"/>
          </a:xfrm>
          <a:prstGeom prst="rect">
            <a:avLst/>
          </a:prstGeom>
        </p:spPr>
        <p:txBody>
          <a:bodyPr vert="horz" lIns="91440" tIns="45720" rIns="91440" bIns="45720" rtlCol="0" anchor="ctr">
            <a:noAutofit/>
          </a:bodyPr>
          <a:lstStyle/>
          <a:p>
            <a:endParaRPr lang="en-US" dirty="0"/>
          </a:p>
        </p:txBody>
      </p:sp>
      <p:sp>
        <p:nvSpPr>
          <p:cNvPr id="23" name="Text Placeholder 2"/>
          <p:cNvSpPr>
            <a:spLocks noGrp="1"/>
          </p:cNvSpPr>
          <p:nvPr>
            <p:ph type="body" idx="1"/>
          </p:nvPr>
        </p:nvSpPr>
        <p:spPr>
          <a:xfrm>
            <a:off x="232488" y="1707654"/>
            <a:ext cx="8659992" cy="2944386"/>
          </a:xfrm>
          <a:prstGeom prst="rect">
            <a:avLst/>
          </a:prstGeom>
        </p:spPr>
        <p:txBody>
          <a:bodyPr vert="horz" lIns="91440" tIns="45720" rIns="91440" bIns="45720" rtlCol="0">
            <a:no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en-US" dirty="0"/>
          </a:p>
        </p:txBody>
      </p:sp>
      <p:grpSp>
        <p:nvGrpSpPr>
          <p:cNvPr id="34" name="Group 46"/>
          <p:cNvGrpSpPr>
            <a:grpSpLocks noChangeAspect="1"/>
          </p:cNvGrpSpPr>
          <p:nvPr userDrawn="1"/>
        </p:nvGrpSpPr>
        <p:grpSpPr bwMode="auto">
          <a:xfrm>
            <a:off x="3275856" y="-5959"/>
            <a:ext cx="5868144" cy="639791"/>
            <a:chOff x="0" y="1846"/>
            <a:chExt cx="5760" cy="628"/>
          </a:xfrm>
        </p:grpSpPr>
        <p:sp>
          <p:nvSpPr>
            <p:cNvPr id="35" name="AutoShape 45"/>
            <p:cNvSpPr>
              <a:spLocks noChangeAspect="1" noChangeArrowheads="1" noTextEdit="1"/>
            </p:cNvSpPr>
            <p:nvPr userDrawn="1"/>
          </p:nvSpPr>
          <p:spPr bwMode="auto">
            <a:xfrm>
              <a:off x="0" y="1846"/>
              <a:ext cx="5760"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ea typeface="Fira Sans Book" panose="020B0503050000020004" pitchFamily="34" charset="0"/>
                <a:cs typeface="Arial" panose="020B0604020202020204" pitchFamily="34" charset="0"/>
              </a:endParaRPr>
            </a:p>
          </p:txBody>
        </p:sp>
        <p:sp>
          <p:nvSpPr>
            <p:cNvPr id="36" name="Freeform 47"/>
            <p:cNvSpPr>
              <a:spLocks/>
            </p:cNvSpPr>
            <p:nvPr userDrawn="1"/>
          </p:nvSpPr>
          <p:spPr bwMode="auto">
            <a:xfrm>
              <a:off x="0" y="1846"/>
              <a:ext cx="5760" cy="628"/>
            </a:xfrm>
            <a:custGeom>
              <a:avLst/>
              <a:gdLst>
                <a:gd name="T0" fmla="*/ 0 w 5760"/>
                <a:gd name="T1" fmla="*/ 0 h 628"/>
                <a:gd name="T2" fmla="*/ 361 w 5760"/>
                <a:gd name="T3" fmla="*/ 628 h 628"/>
                <a:gd name="T4" fmla="*/ 5760 w 5760"/>
                <a:gd name="T5" fmla="*/ 628 h 628"/>
                <a:gd name="T6" fmla="*/ 5760 w 5760"/>
                <a:gd name="T7" fmla="*/ 0 h 628"/>
                <a:gd name="T8" fmla="*/ 0 w 5760"/>
                <a:gd name="T9" fmla="*/ 0 h 628"/>
              </a:gdLst>
              <a:ahLst/>
              <a:cxnLst>
                <a:cxn ang="0">
                  <a:pos x="T0" y="T1"/>
                </a:cxn>
                <a:cxn ang="0">
                  <a:pos x="T2" y="T3"/>
                </a:cxn>
                <a:cxn ang="0">
                  <a:pos x="T4" y="T5"/>
                </a:cxn>
                <a:cxn ang="0">
                  <a:pos x="T6" y="T7"/>
                </a:cxn>
                <a:cxn ang="0">
                  <a:pos x="T8" y="T9"/>
                </a:cxn>
              </a:cxnLst>
              <a:rect l="0" t="0" r="r" b="b"/>
              <a:pathLst>
                <a:path w="5760" h="628">
                  <a:moveTo>
                    <a:pt x="0" y="0"/>
                  </a:moveTo>
                  <a:lnTo>
                    <a:pt x="361" y="628"/>
                  </a:lnTo>
                  <a:lnTo>
                    <a:pt x="5760" y="628"/>
                  </a:lnTo>
                  <a:lnTo>
                    <a:pt x="5760" y="0"/>
                  </a:lnTo>
                  <a:lnTo>
                    <a:pt x="0" y="0"/>
                  </a:lnTo>
                  <a:close/>
                </a:path>
              </a:pathLst>
            </a:custGeom>
            <a:solidFill>
              <a:srgbClr val="D9ED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sz="1800">
                <a:latin typeface="Arial" panose="020B0604020202020204" pitchFamily="34" charset="0"/>
                <a:ea typeface="Fira Sans Book" panose="020B0503050000020004" pitchFamily="34" charset="0"/>
                <a:cs typeface="Arial" panose="020B0604020202020204" pitchFamily="34" charset="0"/>
              </a:endParaRPr>
            </a:p>
          </p:txBody>
        </p:sp>
      </p:grpSp>
      <p:sp>
        <p:nvSpPr>
          <p:cNvPr id="11" name="Date Placeholder 3"/>
          <p:cNvSpPr>
            <a:spLocks noGrp="1"/>
          </p:cNvSpPr>
          <p:nvPr>
            <p:ph type="dt" sz="half" idx="2"/>
          </p:nvPr>
        </p:nvSpPr>
        <p:spPr>
          <a:xfrm>
            <a:off x="232490"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2979E174-AA4E-4C14-8CD4-2C99030F6972}" type="datetime1">
              <a:rPr lang="de-DE" smtClean="0"/>
              <a:t>03.05.2025</a:t>
            </a:fld>
            <a:endParaRPr lang="de-DE" dirty="0"/>
          </a:p>
        </p:txBody>
      </p:sp>
      <p:sp>
        <p:nvSpPr>
          <p:cNvPr id="12" name="Footer Placeholder 4"/>
          <p:cNvSpPr>
            <a:spLocks noGrp="1"/>
          </p:cNvSpPr>
          <p:nvPr>
            <p:ph type="ftr" sz="quarter" idx="3"/>
          </p:nvPr>
        </p:nvSpPr>
        <p:spPr>
          <a:xfrm>
            <a:off x="1259633" y="4731470"/>
            <a:ext cx="6840760"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dirty="0"/>
              <a:t>Vortragender</a:t>
            </a:r>
          </a:p>
        </p:txBody>
      </p:sp>
      <p:sp>
        <p:nvSpPr>
          <p:cNvPr id="13" name="Slide Number Placeholder 5"/>
          <p:cNvSpPr>
            <a:spLocks noGrp="1"/>
          </p:cNvSpPr>
          <p:nvPr>
            <p:ph type="sldNum" sz="quarter" idx="4"/>
          </p:nvPr>
        </p:nvSpPr>
        <p:spPr>
          <a:xfrm>
            <a:off x="8275605"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a:t>
            </a:fld>
            <a:endParaRPr lang="de-DE" dirty="0"/>
          </a:p>
        </p:txBody>
      </p:sp>
    </p:spTree>
    <p:extLst>
      <p:ext uri="{BB962C8B-B14F-4D97-AF65-F5344CB8AC3E}">
        <p14:creationId xmlns:p14="http://schemas.microsoft.com/office/powerpoint/2010/main" val="221296865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hf hdr="0"/>
  <p:txStyles>
    <p:titleStyle>
      <a:lvl1pPr algn="l" defTabSz="914378" rtl="0" eaLnBrk="1" latinLnBrk="0" hangingPunct="1">
        <a:spcBef>
          <a:spcPct val="0"/>
        </a:spcBef>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p:titleStyle>
    <p:bodyStyle>
      <a:lvl1pPr marL="0" indent="0" algn="l" defTabSz="914378" rtl="0" eaLnBrk="1" latinLnBrk="0" hangingPunct="1">
        <a:spcBef>
          <a:spcPct val="20000"/>
        </a:spcBef>
        <a:buClr>
          <a:srgbClr val="0056A2"/>
        </a:buClr>
        <a:buFont typeface="Wingdings" panose="05000000000000000000" pitchFamily="2" charset="2"/>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a:lvl2pPr marL="285743" indent="-285743" algn="l" defTabSz="914378"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2pPr>
      <a:lvl3pPr marL="433377" indent="-228594" algn="l" defTabSz="914378"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3pPr>
      <a:lvl4pPr marL="717532" indent="-228594" algn="l" defTabSz="914378"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4pPr>
      <a:lvl5pPr marL="987401" indent="-228594" algn="l" defTabSz="914378"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5pPr>
      <a:lvl6pPr marL="2514537"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5"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8"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slideLayout" Target="../slideLayouts/slideLayout12.xml"/><Relationship Id="rId7" Type="http://schemas.openxmlformats.org/officeDocument/2006/relationships/image" Target="../media/image10.sv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jpeg"/><Relationship Id="rId10" Type="http://schemas.openxmlformats.org/officeDocument/2006/relationships/image" Target="../media/image13.png"/><Relationship Id="rId4" Type="http://schemas.openxmlformats.org/officeDocument/2006/relationships/notesSlide" Target="../notesSlides/notesSlide1.xml"/><Relationship Id="rId9" Type="http://schemas.openxmlformats.org/officeDocument/2006/relationships/image" Target="../media/image1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1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1.png"/><Relationship Id="rId5" Type="http://schemas.openxmlformats.org/officeDocument/2006/relationships/image" Target="../media/image20.gi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3.png"/><Relationship Id="rId5" Type="http://schemas.openxmlformats.org/officeDocument/2006/relationships/image" Target="../media/image2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3.png"/><Relationship Id="rId5" Type="http://schemas.openxmlformats.org/officeDocument/2006/relationships/image" Target="../media/image2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3.png"/><Relationship Id="rId5" Type="http://schemas.openxmlformats.org/officeDocument/2006/relationships/image" Target="../media/image20.gi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3.png"/><Relationship Id="rId5" Type="http://schemas.openxmlformats.org/officeDocument/2006/relationships/image" Target="../media/image23.jpe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3.png"/><Relationship Id="rId5" Type="http://schemas.openxmlformats.org/officeDocument/2006/relationships/image" Target="../media/image1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6.m4a"/><Relationship Id="rId7" Type="http://schemas.openxmlformats.org/officeDocument/2006/relationships/image" Target="../media/image15.jpe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5.xml"/><Relationship Id="rId5" Type="http://schemas.openxmlformats.org/officeDocument/2006/relationships/slideLayout" Target="../slideLayouts/slideLayout23.xml"/><Relationship Id="rId4" Type="http://schemas.openxmlformats.org/officeDocument/2006/relationships/audio" Target="../media/media6.m4a"/><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media" Target="../media/media7.m4a"/><Relationship Id="rId7" Type="http://schemas.openxmlformats.org/officeDocument/2006/relationships/image" Target="../media/image16.png"/><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notesSlide" Target="../notesSlides/notesSlide6.xml"/><Relationship Id="rId5" Type="http://schemas.openxmlformats.org/officeDocument/2006/relationships/slideLayout" Target="../slideLayouts/slideLayout23.xml"/><Relationship Id="rId4" Type="http://schemas.openxmlformats.org/officeDocument/2006/relationships/audio" Target="../media/media7.m4a"/></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microsoft.com/office/2007/relationships/media" Target="../media/media9.m4a"/><Relationship Id="rId7" Type="http://schemas.openxmlformats.org/officeDocument/2006/relationships/image" Target="../media/image17.jpe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notesSlide" Target="../notesSlides/notesSlide7.xml"/><Relationship Id="rId5" Type="http://schemas.openxmlformats.org/officeDocument/2006/relationships/slideLayout" Target="../slideLayouts/slideLayout23.xml"/><Relationship Id="rId4" Type="http://schemas.openxmlformats.org/officeDocument/2006/relationships/audio" Target="../media/media9.m4a"/><Relationship Id="rId9"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3.xml"/><Relationship Id="rId7" Type="http://schemas.openxmlformats.org/officeDocument/2006/relationships/image" Target="../media/image13.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x-ray&#10;&#10;AI-generated content may be incorrect.">
            <a:extLst>
              <a:ext uri="{FF2B5EF4-FFF2-40B4-BE49-F238E27FC236}">
                <a16:creationId xmlns:a16="http://schemas.microsoft.com/office/drawing/2014/main" id="{2F3EF15C-3500-6E8F-34EA-A28C85BE669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70408" y="120180"/>
            <a:ext cx="3234232" cy="1670184"/>
          </a:xfrm>
          <a:prstGeom prst="rect">
            <a:avLst/>
          </a:prstGeom>
        </p:spPr>
      </p:pic>
      <p:pic>
        <p:nvPicPr>
          <p:cNvPr id="3" name="Graphic 2">
            <a:extLst>
              <a:ext uri="{FF2B5EF4-FFF2-40B4-BE49-F238E27FC236}">
                <a16:creationId xmlns:a16="http://schemas.microsoft.com/office/drawing/2014/main" id="{2E99A7C2-DE58-A4F4-51EF-891498DB279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721571" y="1808606"/>
            <a:ext cx="6209788" cy="1562773"/>
          </a:xfrm>
          <a:prstGeom prst="rect">
            <a:avLst/>
          </a:prstGeom>
        </p:spPr>
      </p:pic>
      <p:pic>
        <p:nvPicPr>
          <p:cNvPr id="4" name="Picture 3">
            <a:extLst>
              <a:ext uri="{FF2B5EF4-FFF2-40B4-BE49-F238E27FC236}">
                <a16:creationId xmlns:a16="http://schemas.microsoft.com/office/drawing/2014/main" id="{2A4FD283-E313-30C4-1A51-6F196B00C94A}"/>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482199" y="3394228"/>
            <a:ext cx="3234232" cy="1670184"/>
          </a:xfrm>
          <a:prstGeom prst="rect">
            <a:avLst/>
          </a:prstGeom>
        </p:spPr>
      </p:pic>
      <p:pic>
        <p:nvPicPr>
          <p:cNvPr id="6" name="Picture 5">
            <a:extLst>
              <a:ext uri="{FF2B5EF4-FFF2-40B4-BE49-F238E27FC236}">
                <a16:creationId xmlns:a16="http://schemas.microsoft.com/office/drawing/2014/main" id="{B737B94C-A67B-065D-4B97-DBDDF141678B}"/>
              </a:ext>
            </a:extLst>
          </p:cNvPr>
          <p:cNvPicPr>
            <a:picLocks noChangeAspect="1"/>
          </p:cNvPicPr>
          <p:nvPr/>
        </p:nvPicPr>
        <p:blipFill>
          <a:blip r:embed="rId9">
            <a:extLst>
              <a:ext uri="{28A0092B-C50C-407E-A947-70E740481C1C}">
                <a14:useLocalDpi xmlns:a14="http://schemas.microsoft.com/office/drawing/2010/main" val="0"/>
              </a:ext>
            </a:extLst>
          </a:blip>
          <a:srcRect b="11291"/>
          <a:stretch/>
        </p:blipFill>
        <p:spPr>
          <a:xfrm>
            <a:off x="559652" y="120180"/>
            <a:ext cx="2801556" cy="1668945"/>
          </a:xfrm>
          <a:prstGeom prst="rect">
            <a:avLst/>
          </a:prstGeom>
        </p:spPr>
      </p:pic>
      <p:sp>
        <p:nvSpPr>
          <p:cNvPr id="7" name="Arrow: Right 6">
            <a:extLst>
              <a:ext uri="{FF2B5EF4-FFF2-40B4-BE49-F238E27FC236}">
                <a16:creationId xmlns:a16="http://schemas.microsoft.com/office/drawing/2014/main" id="{40BF4CF8-76CB-8E5B-FC03-DA682F2D1FFB}"/>
              </a:ext>
            </a:extLst>
          </p:cNvPr>
          <p:cNvSpPr/>
          <p:nvPr/>
        </p:nvSpPr>
        <p:spPr>
          <a:xfrm>
            <a:off x="3525022" y="914180"/>
            <a:ext cx="879862" cy="226078"/>
          </a:xfrm>
          <a:prstGeom prst="rightArrow">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DE" sz="1400" b="0" i="0" u="none" strike="noStrike" cap="none" spc="0" normalizeH="0" baseline="0">
              <a:ln>
                <a:noFill/>
              </a:ln>
              <a:solidFill>
                <a:srgbClr val="000000"/>
              </a:solidFill>
              <a:effectLst/>
              <a:uFillTx/>
              <a:latin typeface="+mj-lt"/>
              <a:ea typeface="+mj-ea"/>
              <a:cs typeface="+mj-cs"/>
              <a:sym typeface="Arial"/>
            </a:endParaRPr>
          </a:p>
        </p:txBody>
      </p:sp>
      <p:sp>
        <p:nvSpPr>
          <p:cNvPr id="9" name="Arrow: U-Turn 8">
            <a:extLst>
              <a:ext uri="{FF2B5EF4-FFF2-40B4-BE49-F238E27FC236}">
                <a16:creationId xmlns:a16="http://schemas.microsoft.com/office/drawing/2014/main" id="{11F2B9FC-9370-05CE-355E-4C432A3233EA}"/>
              </a:ext>
            </a:extLst>
          </p:cNvPr>
          <p:cNvSpPr/>
          <p:nvPr/>
        </p:nvSpPr>
        <p:spPr>
          <a:xfrm rot="5400000">
            <a:off x="7270742" y="1456914"/>
            <a:ext cx="1876670" cy="877824"/>
          </a:xfrm>
          <a:prstGeom prst="uturnArrow">
            <a:avLst>
              <a:gd name="adj1" fmla="val 15183"/>
              <a:gd name="adj2" fmla="val 25000"/>
              <a:gd name="adj3" fmla="val 25546"/>
              <a:gd name="adj4" fmla="val 43750"/>
              <a:gd name="adj5" fmla="val 75000"/>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DE" sz="1400" b="0" i="0" u="none" strike="noStrike" cap="none" spc="0" normalizeH="0" baseline="0">
              <a:ln>
                <a:noFill/>
              </a:ln>
              <a:solidFill>
                <a:srgbClr val="000000"/>
              </a:solidFill>
              <a:effectLst/>
              <a:uFillTx/>
              <a:latin typeface="+mj-lt"/>
              <a:ea typeface="+mj-ea"/>
              <a:cs typeface="+mj-cs"/>
              <a:sym typeface="Arial"/>
            </a:endParaRPr>
          </a:p>
        </p:txBody>
      </p:sp>
      <p:sp>
        <p:nvSpPr>
          <p:cNvPr id="10" name="Arrow: U-Turn 9">
            <a:extLst>
              <a:ext uri="{FF2B5EF4-FFF2-40B4-BE49-F238E27FC236}">
                <a16:creationId xmlns:a16="http://schemas.microsoft.com/office/drawing/2014/main" id="{8A4C5D2E-2A12-1E6A-3C67-D988E308DA64}"/>
              </a:ext>
            </a:extLst>
          </p:cNvPr>
          <p:cNvSpPr/>
          <p:nvPr/>
        </p:nvSpPr>
        <p:spPr>
          <a:xfrm rot="5400000" flipV="1">
            <a:off x="235760" y="3018415"/>
            <a:ext cx="1881472" cy="1024626"/>
          </a:xfrm>
          <a:prstGeom prst="uturnArrow">
            <a:avLst>
              <a:gd name="adj1" fmla="val 15183"/>
              <a:gd name="adj2" fmla="val 25000"/>
              <a:gd name="adj3" fmla="val 25546"/>
              <a:gd name="adj4" fmla="val 43750"/>
              <a:gd name="adj5" fmla="val 75000"/>
            </a:avLst>
          </a:prstGeom>
          <a:solidFill>
            <a:srgbClr val="FFFFFF"/>
          </a:solidFill>
          <a:ln w="25400" cap="flat">
            <a:solidFill>
              <a:schemeClr val="accent1"/>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DE" sz="1400" b="0" i="0" u="none" strike="noStrike" cap="none" spc="0" normalizeH="0" baseline="0">
              <a:ln>
                <a:noFill/>
              </a:ln>
              <a:solidFill>
                <a:srgbClr val="000000"/>
              </a:solidFill>
              <a:effectLst/>
              <a:uFillTx/>
              <a:latin typeface="+mj-lt"/>
              <a:ea typeface="+mj-ea"/>
              <a:cs typeface="+mj-cs"/>
              <a:sym typeface="Arial"/>
            </a:endParaRPr>
          </a:p>
        </p:txBody>
      </p:sp>
      <p:pic>
        <p:nvPicPr>
          <p:cNvPr id="49" name="Audio 48">
            <a:hlinkClick r:id="" action="ppaction://media"/>
            <a:extLst>
              <a:ext uri="{FF2B5EF4-FFF2-40B4-BE49-F238E27FC236}">
                <a16:creationId xmlns:a16="http://schemas.microsoft.com/office/drawing/2014/main" id="{4FCE2608-690B-D0DA-D71B-9C4A52A23CBA}"/>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578335695"/>
      </p:ext>
    </p:extLst>
  </p:cSld>
  <p:clrMapOvr>
    <a:masterClrMapping/>
  </p:clrMapOvr>
  <p:transition spd="med" advTm="1179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C0C22E-3136-2E76-D0FA-DD206D3E24B5}"/>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578807F5-C778-71EF-800B-63A6C1FA5404}"/>
              </a:ext>
            </a:extLst>
          </p:cNvPr>
          <p:cNvSpPr>
            <a:spLocks noGrp="1"/>
          </p:cNvSpPr>
          <p:nvPr>
            <p:ph type="title"/>
          </p:nvPr>
        </p:nvSpPr>
        <p:spPr>
          <a:xfrm>
            <a:off x="3563888" y="7393"/>
            <a:ext cx="5580112" cy="720080"/>
          </a:xfrm>
        </p:spPr>
        <p:txBody>
          <a:bodyPr/>
          <a:lstStyle/>
          <a:p>
            <a:r>
              <a:rPr lang="de-DE" sz="2000" dirty="0"/>
              <a:t>Segmentation and Kinematic Measurement</a:t>
            </a:r>
          </a:p>
        </p:txBody>
      </p:sp>
      <p:pic>
        <p:nvPicPr>
          <p:cNvPr id="11" name="Picture 10" descr="A screenshot of a computer screen&#10;&#10;AI-generated content may be incorrect.">
            <a:extLst>
              <a:ext uri="{FF2B5EF4-FFF2-40B4-BE49-F238E27FC236}">
                <a16:creationId xmlns:a16="http://schemas.microsoft.com/office/drawing/2014/main" id="{48F616D5-4EE6-022E-ADF9-4A71A0095121}"/>
              </a:ext>
            </a:extLst>
          </p:cNvPr>
          <p:cNvPicPr>
            <a:picLocks noChangeAspect="1"/>
          </p:cNvPicPr>
          <p:nvPr/>
        </p:nvPicPr>
        <p:blipFill>
          <a:blip r:embed="rId5" cstate="print">
            <a:extLst>
              <a:ext uri="{28A0092B-C50C-407E-A947-70E740481C1C}">
                <a14:useLocalDpi xmlns:a14="http://schemas.microsoft.com/office/drawing/2010/main" val="0"/>
              </a:ext>
            </a:extLst>
          </a:blip>
          <a:srcRect l="2637" t="2345" b="1536"/>
          <a:stretch/>
        </p:blipFill>
        <p:spPr>
          <a:xfrm>
            <a:off x="5171318" y="627888"/>
            <a:ext cx="3972682" cy="4017264"/>
          </a:xfrm>
          <a:prstGeom prst="rect">
            <a:avLst/>
          </a:prstGeom>
        </p:spPr>
      </p:pic>
      <p:sp>
        <p:nvSpPr>
          <p:cNvPr id="14" name="TextBox 13">
            <a:extLst>
              <a:ext uri="{FF2B5EF4-FFF2-40B4-BE49-F238E27FC236}">
                <a16:creationId xmlns:a16="http://schemas.microsoft.com/office/drawing/2014/main" id="{F317F4AC-DF14-0F71-BB32-F5DD1A450006}"/>
              </a:ext>
            </a:extLst>
          </p:cNvPr>
          <p:cNvSpPr txBox="1"/>
          <p:nvPr/>
        </p:nvSpPr>
        <p:spPr>
          <a:xfrm>
            <a:off x="54864" y="627887"/>
            <a:ext cx="5116454" cy="4508219"/>
          </a:xfrm>
          <a:prstGeom prst="rect">
            <a:avLst/>
          </a:prstGeom>
          <a:noFill/>
        </p:spPr>
        <p:txBody>
          <a:bodyPr wrap="square" rtlCol="0">
            <a:noAutofit/>
          </a:bodyPr>
          <a:lstStyle/>
          <a:p>
            <a:r>
              <a:rPr lang="en-US" sz="1800" b="1" dirty="0">
                <a:solidFill>
                  <a:schemeClr val="bg1"/>
                </a:solidFill>
                <a:latin typeface="Fira Sans Book" panose="020B0503050000020004" pitchFamily="34" charset="0"/>
                <a:ea typeface="Fira Sans Book" panose="020B0503050000020004" pitchFamily="34" charset="0"/>
              </a:rPr>
              <a:t>Semi-Automated Segmentation:</a:t>
            </a:r>
          </a:p>
          <a:p>
            <a:r>
              <a:rPr lang="en-US" sz="1800" dirty="0">
                <a:solidFill>
                  <a:schemeClr val="bg1"/>
                </a:solidFill>
                <a:latin typeface="Fira Sans Book" panose="020B0503050000020004" pitchFamily="34" charset="0"/>
                <a:ea typeface="Fira Sans Book" panose="020B0503050000020004" pitchFamily="34" charset="0"/>
              </a:rPr>
              <a:t>• Manual bone segmentation in first frame only</a:t>
            </a:r>
          </a:p>
          <a:p>
            <a:r>
              <a:rPr lang="en-US" sz="1800" dirty="0">
                <a:solidFill>
                  <a:schemeClr val="bg1"/>
                </a:solidFill>
                <a:latin typeface="Fira Sans Book" panose="020B0503050000020004" pitchFamily="34" charset="0"/>
                <a:ea typeface="Fira Sans Book" panose="020B0503050000020004" pitchFamily="34" charset="0"/>
              </a:rPr>
              <a:t>• Algorithm propagates segmentation to all subsequent frames</a:t>
            </a:r>
          </a:p>
          <a:p>
            <a:endParaRPr lang="en-US" sz="1800" dirty="0">
              <a:solidFill>
                <a:schemeClr val="bg1"/>
              </a:solidFill>
              <a:latin typeface="Fira Sans Book" panose="020B0503050000020004" pitchFamily="34" charset="0"/>
              <a:ea typeface="Fira Sans Book" panose="020B0503050000020004" pitchFamily="34" charset="0"/>
            </a:endParaRPr>
          </a:p>
          <a:p>
            <a:r>
              <a:rPr lang="en-US" sz="1800" b="1" dirty="0">
                <a:solidFill>
                  <a:schemeClr val="bg1"/>
                </a:solidFill>
                <a:latin typeface="Fira Sans Book" panose="020B0503050000020004" pitchFamily="34" charset="0"/>
                <a:ea typeface="Fira Sans Book" panose="020B0503050000020004" pitchFamily="34" charset="0"/>
              </a:rPr>
              <a:t>Kinematic Measurement:</a:t>
            </a:r>
          </a:p>
          <a:p>
            <a:r>
              <a:rPr lang="en-US" sz="1800" dirty="0">
                <a:solidFill>
                  <a:schemeClr val="bg1"/>
                </a:solidFill>
                <a:latin typeface="Fira Sans Book" panose="020B0503050000020004" pitchFamily="34" charset="0"/>
                <a:ea typeface="Fira Sans Book" panose="020B0503050000020004" pitchFamily="34" charset="0"/>
              </a:rPr>
              <a:t>• Calculated bone segment centroids</a:t>
            </a:r>
          </a:p>
          <a:p>
            <a:r>
              <a:rPr lang="en-US" sz="1800" dirty="0">
                <a:solidFill>
                  <a:schemeClr val="bg1"/>
                </a:solidFill>
                <a:latin typeface="Fira Sans Book" panose="020B0503050000020004" pitchFamily="34" charset="0"/>
                <a:ea typeface="Fira Sans Book" panose="020B0503050000020004" pitchFamily="34" charset="0"/>
              </a:rPr>
              <a:t>• Measured tibia-to-femur centroid displacement per frame</a:t>
            </a:r>
          </a:p>
          <a:p>
            <a:r>
              <a:rPr lang="en-US" sz="1800" dirty="0">
                <a:solidFill>
                  <a:schemeClr val="bg1"/>
                </a:solidFill>
                <a:latin typeface="Fira Sans Book" panose="020B0503050000020004" pitchFamily="34" charset="0"/>
                <a:ea typeface="Fira Sans Book" panose="020B0503050000020004" pitchFamily="34" charset="0"/>
              </a:rPr>
              <a:t>• Data expressed as motion cycle percentage</a:t>
            </a:r>
          </a:p>
          <a:p>
            <a:endParaRPr lang="en-US" sz="1800" dirty="0">
              <a:solidFill>
                <a:schemeClr val="bg1"/>
              </a:solidFill>
              <a:latin typeface="Fira Sans Book" panose="020B0503050000020004" pitchFamily="34" charset="0"/>
              <a:ea typeface="Fira Sans Book" panose="020B0503050000020004" pitchFamily="34" charset="0"/>
            </a:endParaRPr>
          </a:p>
          <a:p>
            <a:r>
              <a:rPr lang="en-US" sz="1800" b="1" dirty="0">
                <a:solidFill>
                  <a:schemeClr val="bg1"/>
                </a:solidFill>
                <a:latin typeface="Fira Sans Book" panose="020B0503050000020004" pitchFamily="34" charset="0"/>
                <a:ea typeface="Fira Sans Book" panose="020B0503050000020004" pitchFamily="34" charset="0"/>
              </a:rPr>
              <a:t>Validation:</a:t>
            </a:r>
          </a:p>
          <a:p>
            <a:r>
              <a:rPr lang="en-US" sz="1800" dirty="0">
                <a:solidFill>
                  <a:schemeClr val="bg1"/>
                </a:solidFill>
                <a:latin typeface="Fira Sans Book" panose="020B0503050000020004" pitchFamily="34" charset="0"/>
                <a:ea typeface="Fira Sans Book" panose="020B0503050000020004" pitchFamily="34" charset="0"/>
              </a:rPr>
              <a:t>• Manual segmentation of all frames for comparison</a:t>
            </a:r>
          </a:p>
          <a:p>
            <a:r>
              <a:rPr lang="en-US" sz="1800" dirty="0">
                <a:solidFill>
                  <a:schemeClr val="bg1"/>
                </a:solidFill>
                <a:latin typeface="Fira Sans Book" panose="020B0503050000020004" pitchFamily="34" charset="0"/>
                <a:ea typeface="Fira Sans Book" panose="020B0503050000020004" pitchFamily="34" charset="0"/>
              </a:rPr>
              <a:t>• Boundary alignment error: average distance between transformed points and detected edges</a:t>
            </a:r>
          </a:p>
          <a:p>
            <a:r>
              <a:rPr lang="en-US" sz="1800" dirty="0">
                <a:solidFill>
                  <a:schemeClr val="bg1"/>
                </a:solidFill>
                <a:latin typeface="Fira Sans Book" panose="020B0503050000020004" pitchFamily="34" charset="0"/>
                <a:ea typeface="Fira Sans Book" panose="020B0503050000020004" pitchFamily="34" charset="0"/>
              </a:rPr>
              <a:t>• Inter-subject displacement variability measured</a:t>
            </a:r>
            <a:endParaRPr lang="en-DE" sz="1800" dirty="0" err="1">
              <a:solidFill>
                <a:schemeClr val="bg1"/>
              </a:solidFill>
              <a:latin typeface="Fira Sans Book" panose="020B0503050000020004" pitchFamily="34" charset="0"/>
              <a:ea typeface="Fira Sans Book" panose="020B0503050000020004" pitchFamily="34" charset="0"/>
            </a:endParaRPr>
          </a:p>
        </p:txBody>
      </p:sp>
      <p:pic>
        <p:nvPicPr>
          <p:cNvPr id="4" name="Audio 3">
            <a:hlinkClick r:id="" action="ppaction://media"/>
            <a:extLst>
              <a:ext uri="{FF2B5EF4-FFF2-40B4-BE49-F238E27FC236}">
                <a16:creationId xmlns:a16="http://schemas.microsoft.com/office/drawing/2014/main" id="{4E815A16-4EC4-C127-39FE-93D0BADA864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348186695"/>
      </p:ext>
    </p:extLst>
  </p:cSld>
  <p:clrMapOvr>
    <a:masterClrMapping/>
  </p:clrMapOvr>
  <mc:AlternateContent xmlns:mc="http://schemas.openxmlformats.org/markup-compatibility/2006">
    <mc:Choice xmlns:p14="http://schemas.microsoft.com/office/powerpoint/2010/main" Requires="p14">
      <p:transition spd="slow" p14:dur="2000" advTm="29121"/>
    </mc:Choice>
    <mc:Fallback>
      <p:transition spd="slow" advTm="291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B2FCC7-DA7D-5A40-FA77-2FC5C1FBB139}"/>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254C874-7738-86BA-D869-30CBD9E65BD0}"/>
              </a:ext>
            </a:extLst>
          </p:cNvPr>
          <p:cNvSpPr>
            <a:spLocks noGrp="1"/>
          </p:cNvSpPr>
          <p:nvPr>
            <p:ph type="title"/>
          </p:nvPr>
        </p:nvSpPr>
        <p:spPr>
          <a:xfrm>
            <a:off x="3563888" y="7393"/>
            <a:ext cx="5580112" cy="720080"/>
          </a:xfrm>
        </p:spPr>
        <p:txBody>
          <a:bodyPr/>
          <a:lstStyle/>
          <a:p>
            <a:r>
              <a:rPr lang="de-DE" b="1" dirty="0"/>
              <a:t>Results</a:t>
            </a:r>
            <a:endParaRPr lang="de-DE" sz="2800" b="1" dirty="0"/>
          </a:p>
        </p:txBody>
      </p:sp>
      <p:sp>
        <p:nvSpPr>
          <p:cNvPr id="14" name="TextBox 13">
            <a:extLst>
              <a:ext uri="{FF2B5EF4-FFF2-40B4-BE49-F238E27FC236}">
                <a16:creationId xmlns:a16="http://schemas.microsoft.com/office/drawing/2014/main" id="{CDC62872-6054-653A-25DB-EB6F78600DCD}"/>
              </a:ext>
            </a:extLst>
          </p:cNvPr>
          <p:cNvSpPr txBox="1"/>
          <p:nvPr/>
        </p:nvSpPr>
        <p:spPr>
          <a:xfrm>
            <a:off x="0" y="1117600"/>
            <a:ext cx="9031986" cy="1987550"/>
          </a:xfrm>
          <a:prstGeom prst="rect">
            <a:avLst/>
          </a:prstGeom>
          <a:noFill/>
        </p:spPr>
        <p:txBody>
          <a:bodyPr wrap="square" rtlCol="0">
            <a:noAutofit/>
          </a:bodyPr>
          <a:lstStyle/>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Successful tracking of both tibial and femoral bone edges throughout the motion cycle</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Alignment error: 0.40 ± 0.02 mm for both bones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Processing time: &lt;5 minutes (semi-automated) vs. ~15 minutes (manual)</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Horizontal displacement: 8-28 mm with linear trend during motion cycle</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Vertical displacement: Relatively constant at ~57 mm</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Improved measurement precision with smaller standard deviations compared to manual approach</a:t>
            </a:r>
            <a:endParaRPr lang="en-DE" sz="1800" dirty="0" err="1">
              <a:solidFill>
                <a:schemeClr val="bg1"/>
              </a:solidFill>
              <a:latin typeface="Fira Sans Book" panose="020B0503050000020004" pitchFamily="34" charset="0"/>
              <a:ea typeface="Fira Sans Book" panose="020B0503050000020004" pitchFamily="34" charset="0"/>
            </a:endParaRPr>
          </a:p>
        </p:txBody>
      </p:sp>
      <p:pic>
        <p:nvPicPr>
          <p:cNvPr id="4" name="Audio 3">
            <a:hlinkClick r:id="" action="ppaction://media"/>
            <a:extLst>
              <a:ext uri="{FF2B5EF4-FFF2-40B4-BE49-F238E27FC236}">
                <a16:creationId xmlns:a16="http://schemas.microsoft.com/office/drawing/2014/main" id="{6C595C34-751E-D56C-88D9-7862B2D4FBE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606113731"/>
      </p:ext>
    </p:extLst>
  </p:cSld>
  <p:clrMapOvr>
    <a:masterClrMapping/>
  </p:clrMapOvr>
  <mc:AlternateContent xmlns:mc="http://schemas.openxmlformats.org/markup-compatibility/2006">
    <mc:Choice xmlns:p14="http://schemas.microsoft.com/office/powerpoint/2010/main" Requires="p14">
      <p:transition spd="slow" p14:dur="2000" advTm="24288"/>
    </mc:Choice>
    <mc:Fallback>
      <p:transition spd="slow" advTm="24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F46A20-7025-A82E-3F1C-25BE3C3A4DA3}"/>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E1B7104B-FE98-E00A-41EF-DC3BCEF3EDD2}"/>
              </a:ext>
            </a:extLst>
          </p:cNvPr>
          <p:cNvSpPr>
            <a:spLocks noGrp="1"/>
          </p:cNvSpPr>
          <p:nvPr>
            <p:ph type="title"/>
          </p:nvPr>
        </p:nvSpPr>
        <p:spPr/>
        <p:txBody>
          <a:bodyPr/>
          <a:lstStyle/>
          <a:p>
            <a:r>
              <a:rPr lang="de-DE" b="1" dirty="0"/>
              <a:t>Bone Tracking Visualization</a:t>
            </a:r>
          </a:p>
        </p:txBody>
      </p:sp>
      <p:pic>
        <p:nvPicPr>
          <p:cNvPr id="8" name="Picture 7" descr="A close-up of a pair of feet&#10;&#10;AI-generated content may be incorrect.">
            <a:extLst>
              <a:ext uri="{FF2B5EF4-FFF2-40B4-BE49-F238E27FC236}">
                <a16:creationId xmlns:a16="http://schemas.microsoft.com/office/drawing/2014/main" id="{E2CD7A78-AEB4-94EA-2DBB-57B9CD022A4C}"/>
              </a:ext>
            </a:extLst>
          </p:cNvPr>
          <p:cNvPicPr>
            <a:picLocks noChangeAspect="1"/>
          </p:cNvPicPr>
          <p:nvPr/>
        </p:nvPicPr>
        <p:blipFill>
          <a:blip r:embed="rId5" cstate="print">
            <a:extLst>
              <a:ext uri="{28A0092B-C50C-407E-A947-70E740481C1C}">
                <a14:useLocalDpi xmlns:a14="http://schemas.microsoft.com/office/drawing/2010/main" val="0"/>
              </a:ext>
            </a:extLst>
          </a:blip>
          <a:srcRect l="5157" r="26447"/>
          <a:stretch/>
        </p:blipFill>
        <p:spPr>
          <a:xfrm>
            <a:off x="5515094" y="640079"/>
            <a:ext cx="3628906" cy="3752315"/>
          </a:xfrm>
          <a:prstGeom prst="rect">
            <a:avLst/>
          </a:prstGeom>
        </p:spPr>
      </p:pic>
      <p:pic>
        <p:nvPicPr>
          <p:cNvPr id="4" name="Picture 3">
            <a:extLst>
              <a:ext uri="{FF2B5EF4-FFF2-40B4-BE49-F238E27FC236}">
                <a16:creationId xmlns:a16="http://schemas.microsoft.com/office/drawing/2014/main" id="{01173428-C1AD-1B80-B06A-27B651D2E11F}"/>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9441" y="727472"/>
            <a:ext cx="5093274" cy="3050777"/>
          </a:xfrm>
          <a:prstGeom prst="rect">
            <a:avLst/>
          </a:prstGeom>
        </p:spPr>
      </p:pic>
      <p:pic>
        <p:nvPicPr>
          <p:cNvPr id="5" name="Audio 4">
            <a:hlinkClick r:id="" action="ppaction://media"/>
            <a:extLst>
              <a:ext uri="{FF2B5EF4-FFF2-40B4-BE49-F238E27FC236}">
                <a16:creationId xmlns:a16="http://schemas.microsoft.com/office/drawing/2014/main" id="{532AB53B-8919-13AB-89FC-66D9956CA05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05027608"/>
      </p:ext>
    </p:extLst>
  </p:cSld>
  <p:clrMapOvr>
    <a:masterClrMapping/>
  </p:clrMapOvr>
  <mc:AlternateContent xmlns:mc="http://schemas.openxmlformats.org/markup-compatibility/2006">
    <mc:Choice xmlns:p14="http://schemas.microsoft.com/office/powerpoint/2010/main" Requires="p14">
      <p:transition spd="slow" p14:dur="2000" advTm="11574"/>
    </mc:Choice>
    <mc:Fallback>
      <p:transition spd="slow" advTm="11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27C59-1BDE-2824-E833-CB40F8907246}"/>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FDAC8746-7CAF-ECC2-415E-0FE51DBFD19F}"/>
              </a:ext>
            </a:extLst>
          </p:cNvPr>
          <p:cNvSpPr>
            <a:spLocks noGrp="1"/>
          </p:cNvSpPr>
          <p:nvPr>
            <p:ph type="title"/>
          </p:nvPr>
        </p:nvSpPr>
        <p:spPr>
          <a:xfrm>
            <a:off x="3549601" y="-1"/>
            <a:ext cx="5518199" cy="640149"/>
          </a:xfrm>
        </p:spPr>
        <p:txBody>
          <a:bodyPr/>
          <a:lstStyle/>
          <a:p>
            <a:r>
              <a:rPr lang="en-US" sz="2000" b="1" dirty="0"/>
              <a:t>Results and Discussion: </a:t>
            </a:r>
            <a:br>
              <a:rPr lang="en-US" sz="2000" b="1" dirty="0"/>
            </a:br>
            <a:r>
              <a:rPr lang="en-US" sz="2000" b="1" dirty="0"/>
              <a:t>Relative Bone Displacement</a:t>
            </a:r>
            <a:endParaRPr lang="de-DE" sz="2000" b="1" dirty="0"/>
          </a:p>
        </p:txBody>
      </p:sp>
      <p:pic>
        <p:nvPicPr>
          <p:cNvPr id="9" name="Picture 8">
            <a:extLst>
              <a:ext uri="{FF2B5EF4-FFF2-40B4-BE49-F238E27FC236}">
                <a16:creationId xmlns:a16="http://schemas.microsoft.com/office/drawing/2014/main" id="{2726A9FC-8725-91CA-638E-152E71D439A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02665" y="642124"/>
            <a:ext cx="4441334" cy="4503350"/>
          </a:xfrm>
          <a:prstGeom prst="rect">
            <a:avLst/>
          </a:prstGeom>
        </p:spPr>
      </p:pic>
      <p:sp>
        <p:nvSpPr>
          <p:cNvPr id="10" name="TextBox 9">
            <a:extLst>
              <a:ext uri="{FF2B5EF4-FFF2-40B4-BE49-F238E27FC236}">
                <a16:creationId xmlns:a16="http://schemas.microsoft.com/office/drawing/2014/main" id="{1144139F-E03C-3721-0A7D-C52FA47BBE0E}"/>
              </a:ext>
            </a:extLst>
          </p:cNvPr>
          <p:cNvSpPr txBox="1"/>
          <p:nvPr/>
        </p:nvSpPr>
        <p:spPr>
          <a:xfrm>
            <a:off x="-85726" y="538163"/>
            <a:ext cx="4788391" cy="4605336"/>
          </a:xfrm>
          <a:prstGeom prst="rect">
            <a:avLst/>
          </a:prstGeom>
          <a:noFill/>
        </p:spPr>
        <p:txBody>
          <a:bodyPr wrap="square" rtlCol="0">
            <a:noAutofit/>
          </a:bodyPr>
          <a:lstStyle/>
          <a:p>
            <a:pPr>
              <a:buNone/>
            </a:pPr>
            <a:r>
              <a:rPr lang="en-US" sz="1800" b="1" dirty="0">
                <a:solidFill>
                  <a:schemeClr val="bg1"/>
                </a:solidFill>
                <a:latin typeface="Fira Sans Book" panose="020B0503050000020004"/>
              </a:rPr>
              <a:t>Quantitative Results</a:t>
            </a:r>
          </a:p>
          <a:p>
            <a:pPr>
              <a:buFont typeface="Arial" panose="020B0604020202020204" pitchFamily="34" charset="0"/>
              <a:buChar char="•"/>
            </a:pPr>
            <a:r>
              <a:rPr lang="en-US" sz="1800" b="1" dirty="0">
                <a:solidFill>
                  <a:schemeClr val="bg1"/>
                </a:solidFill>
                <a:latin typeface="Fira Sans Book" panose="020B0503050000020004"/>
              </a:rPr>
              <a:t> Alignment Error</a:t>
            </a:r>
            <a:r>
              <a:rPr lang="en-US" sz="1800" dirty="0">
                <a:solidFill>
                  <a:schemeClr val="bg1"/>
                </a:solidFill>
                <a:latin typeface="Fira Sans Book" panose="020B0503050000020004"/>
              </a:rPr>
              <a:t>: 0.40 ± 0.02 mm (average for both bones)</a:t>
            </a:r>
          </a:p>
          <a:p>
            <a:pPr>
              <a:buFont typeface="Arial" panose="020B0604020202020204" pitchFamily="34" charset="0"/>
              <a:buChar char="•"/>
            </a:pPr>
            <a:r>
              <a:rPr lang="en-US" sz="1800" b="1" dirty="0">
                <a:solidFill>
                  <a:schemeClr val="bg1"/>
                </a:solidFill>
                <a:latin typeface="Fira Sans Book" panose="020B0503050000020004"/>
              </a:rPr>
              <a:t> Processing Time</a:t>
            </a:r>
            <a:r>
              <a:rPr lang="en-US" sz="1800" dirty="0">
                <a:solidFill>
                  <a:schemeClr val="bg1"/>
                </a:solidFill>
                <a:latin typeface="Fira Sans Book" panose="020B0503050000020004"/>
              </a:rPr>
              <a:t>: &lt;5 minutes (semi-automated) vs. ~15 minutes (manual)</a:t>
            </a:r>
          </a:p>
          <a:p>
            <a:pPr>
              <a:buFont typeface="Arial" panose="020B0604020202020204" pitchFamily="34" charset="0"/>
              <a:buChar char="•"/>
            </a:pPr>
            <a:r>
              <a:rPr lang="en-US" sz="1800" b="1" dirty="0">
                <a:solidFill>
                  <a:schemeClr val="bg1"/>
                </a:solidFill>
                <a:latin typeface="Fira Sans Book" panose="020B0503050000020004"/>
              </a:rPr>
              <a:t> Horizontal Displacement</a:t>
            </a:r>
            <a:r>
              <a:rPr lang="en-US" sz="1800" dirty="0">
                <a:solidFill>
                  <a:schemeClr val="bg1"/>
                </a:solidFill>
                <a:latin typeface="Fira Sans Book" panose="020B0503050000020004"/>
              </a:rPr>
              <a:t>: 8-28 mm (linear trend during motion cycle)</a:t>
            </a:r>
          </a:p>
          <a:p>
            <a:pPr>
              <a:buFont typeface="Arial" panose="020B0604020202020204" pitchFamily="34" charset="0"/>
              <a:buChar char="•"/>
            </a:pPr>
            <a:r>
              <a:rPr lang="en-US" sz="1800" b="1" dirty="0">
                <a:solidFill>
                  <a:schemeClr val="bg1"/>
                </a:solidFill>
                <a:latin typeface="Fira Sans Book" panose="020B0503050000020004"/>
              </a:rPr>
              <a:t> Vertical Displacement</a:t>
            </a:r>
            <a:r>
              <a:rPr lang="en-US" sz="1800" dirty="0">
                <a:solidFill>
                  <a:schemeClr val="bg1"/>
                </a:solidFill>
                <a:latin typeface="Fira Sans Book" panose="020B0503050000020004"/>
              </a:rPr>
              <a:t>: Relatively constant at ~57 mm</a:t>
            </a:r>
            <a:endParaRPr lang="en-US" sz="1800" b="1" dirty="0">
              <a:solidFill>
                <a:schemeClr val="bg1"/>
              </a:solidFill>
              <a:latin typeface="Fira Sans Book" panose="020B0503050000020004"/>
            </a:endParaRPr>
          </a:p>
          <a:p>
            <a:pPr>
              <a:buNone/>
            </a:pPr>
            <a:r>
              <a:rPr lang="en-US" sz="1800" b="1" dirty="0">
                <a:solidFill>
                  <a:schemeClr val="bg1"/>
                </a:solidFill>
                <a:latin typeface="Fira Sans Book" panose="020B0503050000020004"/>
              </a:rPr>
              <a:t>Measurement Precision</a:t>
            </a:r>
          </a:p>
          <a:p>
            <a:pPr>
              <a:buFont typeface="Arial" panose="020B0604020202020204" pitchFamily="34" charset="0"/>
              <a:buChar char="•"/>
            </a:pPr>
            <a:r>
              <a:rPr lang="en-US" sz="1800" b="1" dirty="0">
                <a:solidFill>
                  <a:schemeClr val="bg1"/>
                </a:solidFill>
                <a:latin typeface="Fira Sans Book" panose="020B0503050000020004"/>
              </a:rPr>
              <a:t> Horizontal Displacement SDs</a:t>
            </a:r>
            <a:r>
              <a:rPr lang="en-US" sz="1800" dirty="0">
                <a:solidFill>
                  <a:schemeClr val="bg1"/>
                </a:solidFill>
                <a:latin typeface="Fira Sans Book" panose="020B0503050000020004"/>
              </a:rPr>
              <a:t>: </a:t>
            </a:r>
          </a:p>
          <a:p>
            <a:pPr marL="742950" lvl="1" indent="-285750">
              <a:buFont typeface="Arial" panose="020B0604020202020204" pitchFamily="34" charset="0"/>
              <a:buChar char="•"/>
            </a:pPr>
            <a:r>
              <a:rPr lang="en-US" sz="1800" dirty="0">
                <a:solidFill>
                  <a:schemeClr val="bg1"/>
                </a:solidFill>
                <a:latin typeface="Fira Sans Book" panose="020B0503050000020004"/>
              </a:rPr>
              <a:t>Semi-automated: 1.7–2.7 mm</a:t>
            </a:r>
          </a:p>
          <a:p>
            <a:pPr marL="742950" lvl="1" indent="-285750">
              <a:buFont typeface="Arial" panose="020B0604020202020204" pitchFamily="34" charset="0"/>
              <a:buChar char="•"/>
            </a:pPr>
            <a:r>
              <a:rPr lang="en-US" sz="1800" dirty="0">
                <a:solidFill>
                  <a:schemeClr val="bg1"/>
                </a:solidFill>
                <a:latin typeface="Fira Sans Book" panose="020B0503050000020004"/>
              </a:rPr>
              <a:t>Manual: 2.2–3.3 mm</a:t>
            </a:r>
          </a:p>
          <a:p>
            <a:pPr>
              <a:buFont typeface="Arial" panose="020B0604020202020204" pitchFamily="34" charset="0"/>
              <a:buChar char="•"/>
            </a:pPr>
            <a:r>
              <a:rPr lang="en-US" sz="1800" b="1" dirty="0">
                <a:solidFill>
                  <a:schemeClr val="bg1"/>
                </a:solidFill>
                <a:latin typeface="Fira Sans Book" panose="020B0503050000020004"/>
              </a:rPr>
              <a:t> Vertical Displacement SDs</a:t>
            </a:r>
            <a:r>
              <a:rPr lang="en-US" sz="1800" dirty="0">
                <a:solidFill>
                  <a:schemeClr val="bg1"/>
                </a:solidFill>
                <a:latin typeface="Fira Sans Book" panose="020B0503050000020004"/>
              </a:rPr>
              <a:t>: </a:t>
            </a:r>
          </a:p>
          <a:p>
            <a:pPr marL="742950" lvl="1" indent="-285750">
              <a:buFont typeface="Arial" panose="020B0604020202020204" pitchFamily="34" charset="0"/>
              <a:buChar char="•"/>
            </a:pPr>
            <a:r>
              <a:rPr lang="en-US" sz="1800" dirty="0">
                <a:solidFill>
                  <a:schemeClr val="bg1"/>
                </a:solidFill>
                <a:latin typeface="Fira Sans Book" panose="020B0503050000020004"/>
              </a:rPr>
              <a:t>Semi-automated: 0.7–1.2 mm</a:t>
            </a:r>
          </a:p>
          <a:p>
            <a:pPr marL="742950" lvl="1" indent="-285750">
              <a:buFont typeface="Arial" panose="020B0604020202020204" pitchFamily="34" charset="0"/>
              <a:buChar char="•"/>
            </a:pPr>
            <a:r>
              <a:rPr lang="en-US" sz="1800" dirty="0">
                <a:solidFill>
                  <a:schemeClr val="bg1"/>
                </a:solidFill>
                <a:latin typeface="Fira Sans Book" panose="020B0503050000020004"/>
              </a:rPr>
              <a:t>Manual: 0.9–1.7 mm</a:t>
            </a:r>
          </a:p>
          <a:p>
            <a:pPr marL="457200" lvl="1"/>
            <a:endParaRPr lang="en-US" dirty="0">
              <a:solidFill>
                <a:schemeClr val="bg1"/>
              </a:solidFill>
            </a:endParaRPr>
          </a:p>
          <a:p>
            <a:endParaRPr lang="en-DE" dirty="0" err="1">
              <a:solidFill>
                <a:schemeClr val="bg1"/>
              </a:solidFill>
              <a:latin typeface="Fira Sans Book" panose="020B0503050000020004" pitchFamily="34" charset="0"/>
              <a:ea typeface="Fira Sans Book" panose="020B0503050000020004" pitchFamily="34" charset="0"/>
            </a:endParaRPr>
          </a:p>
        </p:txBody>
      </p:sp>
      <p:pic>
        <p:nvPicPr>
          <p:cNvPr id="4" name="Audio 3">
            <a:hlinkClick r:id="" action="ppaction://media"/>
            <a:extLst>
              <a:ext uri="{FF2B5EF4-FFF2-40B4-BE49-F238E27FC236}">
                <a16:creationId xmlns:a16="http://schemas.microsoft.com/office/drawing/2014/main" id="{BB1AF618-18D4-A7AE-43A8-CE005139922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618697808"/>
      </p:ext>
    </p:extLst>
  </p:cSld>
  <p:clrMapOvr>
    <a:masterClrMapping/>
  </p:clrMapOvr>
  <mc:AlternateContent xmlns:mc="http://schemas.openxmlformats.org/markup-compatibility/2006">
    <mc:Choice xmlns:p14="http://schemas.microsoft.com/office/powerpoint/2010/main" Requires="p14">
      <p:transition spd="slow" p14:dur="2000" advTm="16131"/>
    </mc:Choice>
    <mc:Fallback>
      <p:transition spd="slow" advTm="16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768E7-8C1A-2DE0-4D82-489AB3E54B29}"/>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148D611E-C0FA-33E7-A055-D0D604F748F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02666" y="640150"/>
            <a:ext cx="4441334" cy="4503350"/>
          </a:xfrm>
          <a:prstGeom prst="rect">
            <a:avLst/>
          </a:prstGeom>
        </p:spPr>
      </p:pic>
      <p:sp>
        <p:nvSpPr>
          <p:cNvPr id="10" name="TextBox 9">
            <a:extLst>
              <a:ext uri="{FF2B5EF4-FFF2-40B4-BE49-F238E27FC236}">
                <a16:creationId xmlns:a16="http://schemas.microsoft.com/office/drawing/2014/main" id="{54AF5559-2FD5-EC56-E5E4-5974CF6B595B}"/>
              </a:ext>
            </a:extLst>
          </p:cNvPr>
          <p:cNvSpPr txBox="1"/>
          <p:nvPr/>
        </p:nvSpPr>
        <p:spPr>
          <a:xfrm>
            <a:off x="0" y="1802279"/>
            <a:ext cx="4702666" cy="1538942"/>
          </a:xfrm>
          <a:prstGeom prst="rect">
            <a:avLst/>
          </a:prstGeom>
          <a:noFill/>
        </p:spPr>
        <p:txBody>
          <a:bodyPr wrap="square" rtlCol="0">
            <a:noAutofit/>
          </a:bodyPr>
          <a:lstStyle/>
          <a:p>
            <a:pPr>
              <a:buNone/>
            </a:pPr>
            <a:r>
              <a:rPr lang="en-US" sz="1800" b="1" dirty="0">
                <a:solidFill>
                  <a:schemeClr val="bg1"/>
                </a:solidFill>
              </a:rPr>
              <a:t>Key Findings</a:t>
            </a:r>
          </a:p>
          <a:p>
            <a:pPr>
              <a:buFont typeface="Arial" panose="020B0604020202020204" pitchFamily="34" charset="0"/>
              <a:buChar char="•"/>
            </a:pPr>
            <a:r>
              <a:rPr lang="en-US" sz="1800" dirty="0">
                <a:solidFill>
                  <a:schemeClr val="bg1"/>
                </a:solidFill>
              </a:rPr>
              <a:t> Semi-automated method shows consistently lower variability</a:t>
            </a:r>
          </a:p>
          <a:p>
            <a:pPr>
              <a:buFont typeface="Arial" panose="020B0604020202020204" pitchFamily="34" charset="0"/>
              <a:buChar char="•"/>
            </a:pPr>
            <a:r>
              <a:rPr lang="en-US" sz="1800" dirty="0">
                <a:solidFill>
                  <a:schemeClr val="bg1"/>
                </a:solidFill>
              </a:rPr>
              <a:t> Both methods capture similar motion patterns</a:t>
            </a:r>
          </a:p>
          <a:p>
            <a:pPr>
              <a:buFont typeface="Arial" panose="020B0604020202020204" pitchFamily="34" charset="0"/>
              <a:buChar char="•"/>
            </a:pPr>
            <a:r>
              <a:rPr lang="en-US" sz="1800" dirty="0">
                <a:solidFill>
                  <a:schemeClr val="bg1"/>
                </a:solidFill>
              </a:rPr>
              <a:t> Semi-automated tracking provides more consistent measurements</a:t>
            </a:r>
          </a:p>
          <a:p>
            <a:pPr>
              <a:buFont typeface="Arial" panose="020B0604020202020204" pitchFamily="34" charset="0"/>
              <a:buChar char="•"/>
            </a:pPr>
            <a:r>
              <a:rPr lang="en-US" sz="1800" dirty="0">
                <a:solidFill>
                  <a:schemeClr val="bg1"/>
                </a:solidFill>
              </a:rPr>
              <a:t> 67% reduction in processing time per dataset</a:t>
            </a:r>
          </a:p>
          <a:p>
            <a:pPr marL="457200" lvl="1"/>
            <a:endParaRPr lang="en-US" dirty="0">
              <a:solidFill>
                <a:schemeClr val="bg1"/>
              </a:solidFill>
            </a:endParaRPr>
          </a:p>
          <a:p>
            <a:endParaRPr lang="en-DE" dirty="0" err="1">
              <a:solidFill>
                <a:schemeClr val="bg1"/>
              </a:solidFill>
              <a:latin typeface="Fira Sans Book" panose="020B0503050000020004" pitchFamily="34" charset="0"/>
              <a:ea typeface="Fira Sans Book" panose="020B0503050000020004" pitchFamily="34" charset="0"/>
            </a:endParaRPr>
          </a:p>
        </p:txBody>
      </p:sp>
      <p:sp>
        <p:nvSpPr>
          <p:cNvPr id="6" name="Titel 1">
            <a:extLst>
              <a:ext uri="{FF2B5EF4-FFF2-40B4-BE49-F238E27FC236}">
                <a16:creationId xmlns:a16="http://schemas.microsoft.com/office/drawing/2014/main" id="{B69F105A-A6FE-F188-D51E-C14E86B92522}"/>
              </a:ext>
            </a:extLst>
          </p:cNvPr>
          <p:cNvSpPr>
            <a:spLocks noGrp="1"/>
          </p:cNvSpPr>
          <p:nvPr>
            <p:ph type="title"/>
          </p:nvPr>
        </p:nvSpPr>
        <p:spPr>
          <a:xfrm>
            <a:off x="3549601" y="-1"/>
            <a:ext cx="5518199" cy="640149"/>
          </a:xfrm>
        </p:spPr>
        <p:txBody>
          <a:bodyPr/>
          <a:lstStyle/>
          <a:p>
            <a:r>
              <a:rPr lang="en-US" sz="2000" b="1" dirty="0"/>
              <a:t>Results and Discussion: </a:t>
            </a:r>
            <a:br>
              <a:rPr lang="en-US" sz="2000" b="1" dirty="0"/>
            </a:br>
            <a:r>
              <a:rPr lang="en-US" sz="2000" b="1" dirty="0"/>
              <a:t>Relative Bone Displacement</a:t>
            </a:r>
            <a:endParaRPr lang="de-DE" sz="2000" b="1" dirty="0"/>
          </a:p>
        </p:txBody>
      </p:sp>
      <p:pic>
        <p:nvPicPr>
          <p:cNvPr id="14" name="Audio 13">
            <a:hlinkClick r:id="" action="ppaction://media"/>
            <a:extLst>
              <a:ext uri="{FF2B5EF4-FFF2-40B4-BE49-F238E27FC236}">
                <a16:creationId xmlns:a16="http://schemas.microsoft.com/office/drawing/2014/main" id="{EFE5455C-5072-9A6D-AA79-741E443D7F3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477823652"/>
      </p:ext>
    </p:extLst>
  </p:cSld>
  <p:clrMapOvr>
    <a:masterClrMapping/>
  </p:clrMapOvr>
  <mc:AlternateContent xmlns:mc="http://schemas.openxmlformats.org/markup-compatibility/2006">
    <mc:Choice xmlns:p14="http://schemas.microsoft.com/office/powerpoint/2010/main" Requires="p14">
      <p:transition spd="slow" p14:dur="2000" advTm="20600"/>
    </mc:Choice>
    <mc:Fallback>
      <p:transition spd="slow" advTm="20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54D570-238B-370A-85AC-C390423BB17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870C80ED-CCCC-9AE4-F361-896CBFFAFF5A}"/>
              </a:ext>
            </a:extLst>
          </p:cNvPr>
          <p:cNvSpPr>
            <a:spLocks noGrp="1"/>
          </p:cNvSpPr>
          <p:nvPr>
            <p:ph type="title"/>
          </p:nvPr>
        </p:nvSpPr>
        <p:spPr>
          <a:xfrm>
            <a:off x="3563888" y="7393"/>
            <a:ext cx="5580112" cy="720080"/>
          </a:xfrm>
        </p:spPr>
        <p:txBody>
          <a:bodyPr/>
          <a:lstStyle/>
          <a:p>
            <a:r>
              <a:rPr lang="en-US" b="1" dirty="0"/>
              <a:t>Impact and Conclusion</a:t>
            </a:r>
            <a:endParaRPr lang="de-DE" b="1" dirty="0"/>
          </a:p>
        </p:txBody>
      </p:sp>
      <p:sp>
        <p:nvSpPr>
          <p:cNvPr id="10" name="TextBox 9">
            <a:extLst>
              <a:ext uri="{FF2B5EF4-FFF2-40B4-BE49-F238E27FC236}">
                <a16:creationId xmlns:a16="http://schemas.microsoft.com/office/drawing/2014/main" id="{66309B97-345B-05A4-24D2-ED88D8AFDBB7}"/>
              </a:ext>
            </a:extLst>
          </p:cNvPr>
          <p:cNvSpPr txBox="1"/>
          <p:nvPr/>
        </p:nvSpPr>
        <p:spPr>
          <a:xfrm>
            <a:off x="0" y="675619"/>
            <a:ext cx="8991600" cy="4515505"/>
          </a:xfrm>
          <a:prstGeom prst="rect">
            <a:avLst/>
          </a:prstGeom>
          <a:noFill/>
        </p:spPr>
        <p:txBody>
          <a:bodyPr wrap="square" rtlCol="0">
            <a:noAutofit/>
          </a:bodyPr>
          <a:lstStyle/>
          <a:p>
            <a:pPr>
              <a:buNone/>
            </a:pPr>
            <a:r>
              <a:rPr lang="en-US" sz="1800" b="1" dirty="0">
                <a:solidFill>
                  <a:schemeClr val="bg1"/>
                </a:solidFill>
                <a:latin typeface="Fira Sans Book" panose="020B0503050000020004"/>
              </a:rPr>
              <a:t>Technical Advantages</a:t>
            </a:r>
          </a:p>
          <a:p>
            <a:pPr>
              <a:buFont typeface="Arial" panose="020B0604020202020204" pitchFamily="34" charset="0"/>
              <a:buChar char="•"/>
            </a:pPr>
            <a:r>
              <a:rPr lang="en-US" sz="1800" dirty="0">
                <a:solidFill>
                  <a:schemeClr val="bg1"/>
                </a:solidFill>
                <a:latin typeface="Fira Sans Book" panose="020B0503050000020004"/>
              </a:rPr>
              <a:t> Works directly on dynamic MRI without reference scans</a:t>
            </a:r>
          </a:p>
          <a:p>
            <a:pPr>
              <a:buFont typeface="Arial" panose="020B0604020202020204" pitchFamily="34" charset="0"/>
              <a:buChar char="•"/>
            </a:pPr>
            <a:r>
              <a:rPr lang="en-US" sz="1800" dirty="0">
                <a:solidFill>
                  <a:schemeClr val="bg1"/>
                </a:solidFill>
                <a:latin typeface="Fira Sans Book" panose="020B0503050000020004"/>
              </a:rPr>
              <a:t> Uses complete bone contour for robust tracking versus landmark methods</a:t>
            </a:r>
          </a:p>
          <a:p>
            <a:pPr>
              <a:buFont typeface="Arial" panose="020B0604020202020204" pitchFamily="34" charset="0"/>
              <a:buChar char="•"/>
            </a:pPr>
            <a:r>
              <a:rPr lang="en-US" sz="1800" dirty="0">
                <a:solidFill>
                  <a:schemeClr val="bg1"/>
                </a:solidFill>
                <a:latin typeface="Fira Sans Book" panose="020B0503050000020004"/>
              </a:rPr>
              <a:t> Maintains precision while reducing processing time</a:t>
            </a:r>
          </a:p>
          <a:p>
            <a:pPr>
              <a:buFont typeface="Arial" panose="020B0604020202020204" pitchFamily="34" charset="0"/>
              <a:buChar char="•"/>
            </a:pPr>
            <a:r>
              <a:rPr lang="en-US" sz="1800" dirty="0">
                <a:solidFill>
                  <a:schemeClr val="bg1"/>
                </a:solidFill>
                <a:latin typeface="Fira Sans Book" panose="020B0503050000020004"/>
              </a:rPr>
              <a:t> Simplifies workflow for faster acquisition and analysis</a:t>
            </a:r>
          </a:p>
          <a:p>
            <a:pPr>
              <a:buNone/>
            </a:pPr>
            <a:r>
              <a:rPr lang="en-US" sz="1800" b="1" dirty="0">
                <a:solidFill>
                  <a:schemeClr val="bg1"/>
                </a:solidFill>
                <a:latin typeface="Fira Sans Book" panose="020B0503050000020004"/>
              </a:rPr>
              <a:t>Clinical &amp; Research Value</a:t>
            </a:r>
          </a:p>
          <a:p>
            <a:pPr>
              <a:buFont typeface="Arial" panose="020B0604020202020204" pitchFamily="34" charset="0"/>
              <a:buChar char="•"/>
            </a:pPr>
            <a:r>
              <a:rPr lang="en-US" sz="1800" dirty="0">
                <a:solidFill>
                  <a:schemeClr val="bg1"/>
                </a:solidFill>
                <a:latin typeface="Fira Sans Book" panose="020B0503050000020004"/>
              </a:rPr>
              <a:t> Enables study of abnormal knee mechanics</a:t>
            </a:r>
          </a:p>
          <a:p>
            <a:pPr>
              <a:buFont typeface="Arial" panose="020B0604020202020204" pitchFamily="34" charset="0"/>
              <a:buChar char="•"/>
            </a:pPr>
            <a:r>
              <a:rPr lang="en-US" sz="1800" dirty="0">
                <a:solidFill>
                  <a:schemeClr val="bg1"/>
                </a:solidFill>
                <a:latin typeface="Fira Sans Book" panose="020B0503050000020004"/>
              </a:rPr>
              <a:t> Applicable for pathological kinematics analysis</a:t>
            </a:r>
          </a:p>
          <a:p>
            <a:pPr>
              <a:buFont typeface="Arial" panose="020B0604020202020204" pitchFamily="34" charset="0"/>
              <a:buChar char="•"/>
            </a:pPr>
            <a:r>
              <a:rPr lang="en-US" sz="1800" dirty="0">
                <a:solidFill>
                  <a:schemeClr val="bg1"/>
                </a:solidFill>
                <a:latin typeface="Fira Sans Book" panose="020B0503050000020004"/>
              </a:rPr>
              <a:t> Allows efficient joint function monitoring</a:t>
            </a:r>
          </a:p>
          <a:p>
            <a:pPr>
              <a:buFont typeface="Arial" panose="020B0604020202020204" pitchFamily="34" charset="0"/>
              <a:buChar char="•"/>
            </a:pPr>
            <a:r>
              <a:rPr lang="en-US" sz="1800" dirty="0">
                <a:solidFill>
                  <a:schemeClr val="bg1"/>
                </a:solidFill>
                <a:latin typeface="Fira Sans Book" panose="020B0503050000020004"/>
              </a:rPr>
              <a:t> Supports larger studies through reduced processing time</a:t>
            </a:r>
          </a:p>
          <a:p>
            <a:pPr>
              <a:buNone/>
            </a:pPr>
            <a:r>
              <a:rPr lang="en-US" sz="1800" b="1" dirty="0">
                <a:solidFill>
                  <a:schemeClr val="bg1"/>
                </a:solidFill>
                <a:latin typeface="Fira Sans Book" panose="020B0503050000020004"/>
              </a:rPr>
              <a:t>Conclusion</a:t>
            </a:r>
          </a:p>
          <a:p>
            <a:pPr>
              <a:buFont typeface="Arial" panose="020B0604020202020204" pitchFamily="34" charset="0"/>
              <a:buChar char="•"/>
            </a:pPr>
            <a:r>
              <a:rPr lang="en-US" sz="1800" dirty="0">
                <a:solidFill>
                  <a:schemeClr val="bg1"/>
                </a:solidFill>
                <a:latin typeface="Fira Sans Book" panose="020B0503050000020004"/>
              </a:rPr>
              <a:t> Novel semi-automated tracking method validated for 2D sagittal CINE MRI</a:t>
            </a:r>
          </a:p>
          <a:p>
            <a:pPr>
              <a:buFont typeface="Arial" panose="020B0604020202020204" pitchFamily="34" charset="0"/>
              <a:buChar char="•"/>
            </a:pPr>
            <a:r>
              <a:rPr lang="en-US" sz="1800" dirty="0">
                <a:solidFill>
                  <a:schemeClr val="bg1"/>
                </a:solidFill>
                <a:latin typeface="Fira Sans Book" panose="020B0503050000020004"/>
              </a:rPr>
              <a:t> Achieved 0.40 ± 0.02 mm alignment error with 67% faster processing</a:t>
            </a:r>
          </a:p>
          <a:p>
            <a:pPr>
              <a:buFont typeface="Arial" panose="020B0604020202020204" pitchFamily="34" charset="0"/>
              <a:buChar char="•"/>
            </a:pPr>
            <a:r>
              <a:rPr lang="en-US" sz="1800" dirty="0">
                <a:solidFill>
                  <a:schemeClr val="bg1"/>
                </a:solidFill>
                <a:latin typeface="Fira Sans Book" panose="020B0503050000020004"/>
              </a:rPr>
              <a:t> Improved consistency with smaller standard deviations</a:t>
            </a:r>
          </a:p>
          <a:p>
            <a:pPr>
              <a:buFont typeface="Arial" panose="020B0604020202020204" pitchFamily="34" charset="0"/>
              <a:buChar char="•"/>
            </a:pPr>
            <a:r>
              <a:rPr lang="en-US" sz="1800" dirty="0">
                <a:solidFill>
                  <a:schemeClr val="bg1"/>
                </a:solidFill>
                <a:latin typeface="Fira Sans Book" panose="020B0503050000020004"/>
              </a:rPr>
              <a:t> Suitable for both research and potential clinical applications</a:t>
            </a:r>
            <a:endParaRPr lang="en-US" dirty="0">
              <a:solidFill>
                <a:schemeClr val="bg1"/>
              </a:solidFill>
              <a:latin typeface="Fira Sans Book" panose="020B0503050000020004"/>
            </a:endParaRPr>
          </a:p>
          <a:p>
            <a:endParaRPr lang="en-DE" dirty="0" err="1">
              <a:solidFill>
                <a:schemeClr val="bg1"/>
              </a:solidFill>
              <a:latin typeface="Fira Sans Book" panose="020B0503050000020004" pitchFamily="34" charset="0"/>
              <a:ea typeface="Fira Sans Book" panose="020B0503050000020004" pitchFamily="34" charset="0"/>
            </a:endParaRPr>
          </a:p>
        </p:txBody>
      </p:sp>
      <p:pic>
        <p:nvPicPr>
          <p:cNvPr id="3" name="Picture 2" descr="A close-up of a pair of feet&#10;&#10;AI-generated content may be incorrect.">
            <a:extLst>
              <a:ext uri="{FF2B5EF4-FFF2-40B4-BE49-F238E27FC236}">
                <a16:creationId xmlns:a16="http://schemas.microsoft.com/office/drawing/2014/main" id="{EC2D873B-4B61-AA5A-8FDB-904E9A54AD6B}"/>
              </a:ext>
            </a:extLst>
          </p:cNvPr>
          <p:cNvPicPr>
            <a:picLocks noChangeAspect="1"/>
          </p:cNvPicPr>
          <p:nvPr/>
        </p:nvPicPr>
        <p:blipFill>
          <a:blip r:embed="rId5" cstate="print">
            <a:extLst>
              <a:ext uri="{28A0092B-C50C-407E-A947-70E740481C1C}">
                <a14:useLocalDpi xmlns:a14="http://schemas.microsoft.com/office/drawing/2010/main" val="0"/>
              </a:ext>
            </a:extLst>
          </a:blip>
          <a:srcRect l="5157" r="26447"/>
          <a:stretch/>
        </p:blipFill>
        <p:spPr>
          <a:xfrm>
            <a:off x="7029451" y="1535670"/>
            <a:ext cx="2114549" cy="2186459"/>
          </a:xfrm>
          <a:prstGeom prst="rect">
            <a:avLst/>
          </a:prstGeom>
        </p:spPr>
      </p:pic>
      <p:pic>
        <p:nvPicPr>
          <p:cNvPr id="15" name="Audio 14">
            <a:hlinkClick r:id="" action="ppaction://media"/>
            <a:extLst>
              <a:ext uri="{FF2B5EF4-FFF2-40B4-BE49-F238E27FC236}">
                <a16:creationId xmlns:a16="http://schemas.microsoft.com/office/drawing/2014/main" id="{0D03C005-FAF8-8D11-E81A-7CF0A555015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073364475"/>
      </p:ext>
    </p:extLst>
  </p:cSld>
  <p:clrMapOvr>
    <a:masterClrMapping/>
  </p:clrMapOvr>
  <mc:AlternateContent xmlns:mc="http://schemas.openxmlformats.org/markup-compatibility/2006">
    <mc:Choice xmlns:p14="http://schemas.microsoft.com/office/powerpoint/2010/main" Requires="p14">
      <p:transition spd="slow" p14:dur="2000" advTm="21819"/>
    </mc:Choice>
    <mc:Fallback>
      <p:transition spd="slow" advTm="21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2A4A1-6DBD-1EE0-D6DB-DC8515E27B1E}"/>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60C794C1-1A1C-67F8-ECFA-9DD470557117}"/>
              </a:ext>
            </a:extLst>
          </p:cNvPr>
          <p:cNvSpPr>
            <a:spLocks noGrp="1"/>
          </p:cNvSpPr>
          <p:nvPr>
            <p:ph type="title"/>
          </p:nvPr>
        </p:nvSpPr>
        <p:spPr/>
        <p:txBody>
          <a:bodyPr/>
          <a:lstStyle/>
          <a:p>
            <a:r>
              <a:rPr lang="en-US" b="1" dirty="0"/>
              <a:t>Acknowledgment</a:t>
            </a:r>
            <a:endParaRPr lang="de-DE" b="1" dirty="0"/>
          </a:p>
        </p:txBody>
      </p:sp>
      <p:sp>
        <p:nvSpPr>
          <p:cNvPr id="3" name="TextBox 2">
            <a:extLst>
              <a:ext uri="{FF2B5EF4-FFF2-40B4-BE49-F238E27FC236}">
                <a16:creationId xmlns:a16="http://schemas.microsoft.com/office/drawing/2014/main" id="{A74D66A1-7D6B-5CAA-882B-F8DBACAE0293}"/>
              </a:ext>
            </a:extLst>
          </p:cNvPr>
          <p:cNvSpPr txBox="1"/>
          <p:nvPr/>
        </p:nvSpPr>
        <p:spPr>
          <a:xfrm>
            <a:off x="247650" y="1130300"/>
            <a:ext cx="7232650" cy="1377950"/>
          </a:xfrm>
          <a:prstGeom prst="rect">
            <a:avLst/>
          </a:prstGeom>
          <a:noFill/>
        </p:spPr>
        <p:txBody>
          <a:bodyPr wrap="square" rtlCol="0">
            <a:noAutofit/>
          </a:bodyPr>
          <a:lstStyle/>
          <a:p>
            <a:r>
              <a:rPr lang="en-US" sz="1800" dirty="0">
                <a:solidFill>
                  <a:schemeClr val="bg1"/>
                </a:solidFill>
                <a:latin typeface="Fira Sans Book" panose="020B0503050000020004" pitchFamily="34" charset="0"/>
                <a:ea typeface="Fira Sans Book" panose="020B0503050000020004" pitchFamily="34" charset="0"/>
              </a:rPr>
              <a:t>This work was supported by the German Research Foundation (Deutsche </a:t>
            </a:r>
            <a:r>
              <a:rPr lang="en-US" sz="1800" dirty="0" err="1">
                <a:solidFill>
                  <a:schemeClr val="bg1"/>
                </a:solidFill>
                <a:latin typeface="Fira Sans Book" panose="020B0503050000020004" pitchFamily="34" charset="0"/>
                <a:ea typeface="Fira Sans Book" panose="020B0503050000020004" pitchFamily="34" charset="0"/>
              </a:rPr>
              <a:t>Forschungsgemeinschaft</a:t>
            </a:r>
            <a:r>
              <a:rPr lang="en-US" sz="1800" dirty="0">
                <a:solidFill>
                  <a:schemeClr val="bg1"/>
                </a:solidFill>
                <a:latin typeface="Fira Sans Book" panose="020B0503050000020004" pitchFamily="34" charset="0"/>
                <a:ea typeface="Fira Sans Book" panose="020B0503050000020004" pitchFamily="34" charset="0"/>
              </a:rPr>
              <a:t>; KR 4783/2-1, BR 6698/1-1).</a:t>
            </a:r>
            <a:endParaRPr lang="en-DE" sz="1800" dirty="0" err="1">
              <a:solidFill>
                <a:schemeClr val="bg1"/>
              </a:solidFill>
              <a:latin typeface="Fira Sans Book" panose="020B0503050000020004" pitchFamily="34" charset="0"/>
              <a:ea typeface="Fira Sans Book" panose="020B0503050000020004" pitchFamily="34" charset="0"/>
            </a:endParaRPr>
          </a:p>
        </p:txBody>
      </p:sp>
      <p:pic>
        <p:nvPicPr>
          <p:cNvPr id="4" name="Picture 5" descr="X:\mkraemer\owncloud\Talks\DFG-Berlin-KickOff\Images\dfg_logo_schriftzug_blau_foerderung.jpg">
            <a:extLst>
              <a:ext uri="{FF2B5EF4-FFF2-40B4-BE49-F238E27FC236}">
                <a16:creationId xmlns:a16="http://schemas.microsoft.com/office/drawing/2014/main" id="{F5A47FBD-3578-4C05-6185-97874DB74EED}"/>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10674" y="4309997"/>
            <a:ext cx="3933326" cy="82611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C17479E4-407E-2BA2-43B1-9ADD0A1BCC1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93191520"/>
      </p:ext>
    </p:extLst>
  </p:cSld>
  <p:clrMapOvr>
    <a:masterClrMapping/>
  </p:clrMapOvr>
  <mc:AlternateContent xmlns:mc="http://schemas.openxmlformats.org/markup-compatibility/2006">
    <mc:Choice xmlns:p14="http://schemas.microsoft.com/office/powerpoint/2010/main" Requires="p14">
      <p:transition spd="slow" p14:dur="2000" advTm="7507"/>
    </mc:Choice>
    <mc:Fallback>
      <p:transition spd="slow" advTm="75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Motivation</a:t>
            </a:r>
          </a:p>
        </p:txBody>
      </p:sp>
      <p:sp>
        <p:nvSpPr>
          <p:cNvPr id="6" name="TextBox 5">
            <a:extLst>
              <a:ext uri="{FF2B5EF4-FFF2-40B4-BE49-F238E27FC236}">
                <a16:creationId xmlns:a16="http://schemas.microsoft.com/office/drawing/2014/main" id="{E4072631-0379-DC4A-34E8-2A94846F35F5}"/>
              </a:ext>
            </a:extLst>
          </p:cNvPr>
          <p:cNvSpPr txBox="1"/>
          <p:nvPr/>
        </p:nvSpPr>
        <p:spPr>
          <a:xfrm>
            <a:off x="207264" y="833104"/>
            <a:ext cx="7930896" cy="3054096"/>
          </a:xfrm>
          <a:prstGeom prst="rect">
            <a:avLst/>
          </a:prstGeom>
          <a:noFill/>
        </p:spPr>
        <p:txBody>
          <a:bodyPr wrap="square" rtlCol="0">
            <a:noAutofit/>
          </a:bodyPr>
          <a:lstStyle/>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Accurate assessment of </a:t>
            </a:r>
            <a:r>
              <a:rPr lang="en-US" sz="1800" dirty="0" err="1">
                <a:solidFill>
                  <a:schemeClr val="bg1"/>
                </a:solidFill>
                <a:latin typeface="Fira Sans Book" panose="020B0503050000020004" pitchFamily="34" charset="0"/>
                <a:ea typeface="Fira Sans Book" panose="020B0503050000020004" pitchFamily="34" charset="0"/>
              </a:rPr>
              <a:t>osteokinematics</a:t>
            </a:r>
            <a:r>
              <a:rPr lang="en-US" sz="1800" dirty="0">
                <a:solidFill>
                  <a:schemeClr val="bg1"/>
                </a:solidFill>
                <a:latin typeface="Fira Sans Book" panose="020B0503050000020004" pitchFamily="34" charset="0"/>
                <a:ea typeface="Fira Sans Book" panose="020B0503050000020004" pitchFamily="34" charset="0"/>
              </a:rPr>
              <a:t> is crucial for:</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Evaluating joint function </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Improving prosthetic design </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Clinical diagnosis of knee pathologies</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Rehabilitation monitoring</a:t>
            </a:r>
          </a:p>
          <a:p>
            <a:pPr marL="285750" indent="-285750">
              <a:buFont typeface="Wingdings" panose="05000000000000000000" pitchFamily="2" charset="2"/>
              <a:buChar char="Ø"/>
            </a:pPr>
            <a:endParaRPr lang="en-US" sz="1800" dirty="0">
              <a:solidFill>
                <a:schemeClr val="bg1"/>
              </a:solidFill>
              <a:latin typeface="Fira Sans Book" panose="020B0503050000020004" pitchFamily="34" charset="0"/>
              <a:ea typeface="Fira Sans Book" panose="020B0503050000020004" pitchFamily="34" charset="0"/>
            </a:endParaRP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Dynamic MRI can visualize knee motion but typically require:</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Time-consuming manual segmentation</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Complex registration methods </a:t>
            </a:r>
          </a:p>
          <a:p>
            <a:pPr marL="285750" indent="-285750">
              <a:buFont typeface="Wingdings" panose="05000000000000000000" pitchFamily="2" charset="2"/>
              <a:buChar char="Ø"/>
            </a:pPr>
            <a:r>
              <a:rPr lang="en-US" sz="1800" dirty="0">
                <a:solidFill>
                  <a:schemeClr val="bg1"/>
                </a:solidFill>
                <a:latin typeface="Fira Sans Book" panose="020B0503050000020004" pitchFamily="34" charset="0"/>
                <a:ea typeface="Fira Sans Book" panose="020B0503050000020004" pitchFamily="34" charset="0"/>
              </a:rPr>
              <a:t>High-resolution static reference scans </a:t>
            </a:r>
          </a:p>
          <a:p>
            <a:pPr lvl="1"/>
            <a:endParaRPr lang="en-US" sz="1800" dirty="0">
              <a:solidFill>
                <a:schemeClr val="bg1"/>
              </a:solidFill>
              <a:latin typeface="Fira Sans Book" panose="020B0503050000020004" pitchFamily="34" charset="0"/>
              <a:ea typeface="Fira Sans Book" panose="020B0503050000020004" pitchFamily="34" charset="0"/>
            </a:endParaRPr>
          </a:p>
        </p:txBody>
      </p:sp>
      <p:pic>
        <p:nvPicPr>
          <p:cNvPr id="27" name="Audio 26">
            <a:hlinkClick r:id="" action="ppaction://media"/>
            <a:extLst>
              <a:ext uri="{FF2B5EF4-FFF2-40B4-BE49-F238E27FC236}">
                <a16:creationId xmlns:a16="http://schemas.microsoft.com/office/drawing/2014/main" id="{9AEE7235-A59D-54B1-7F16-542D331A78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299721193"/>
      </p:ext>
    </p:extLst>
  </p:cSld>
  <p:clrMapOvr>
    <a:masterClrMapping/>
  </p:clrMapOvr>
  <mc:AlternateContent xmlns:mc="http://schemas.openxmlformats.org/markup-compatibility/2006">
    <mc:Choice xmlns:p14="http://schemas.microsoft.com/office/powerpoint/2010/main" Requires="p14">
      <p:transition spd="slow" p14:dur="2000" advTm="23861"/>
    </mc:Choice>
    <mc:Fallback>
      <p:transition spd="slow" advTm="23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A446A8-1E8F-D564-8B26-0795B0403674}"/>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456E4228-0EFA-C7F4-9B54-9E4DA4FE75D0}"/>
              </a:ext>
            </a:extLst>
          </p:cNvPr>
          <p:cNvSpPr>
            <a:spLocks noGrp="1"/>
          </p:cNvSpPr>
          <p:nvPr>
            <p:ph type="title"/>
          </p:nvPr>
        </p:nvSpPr>
        <p:spPr/>
        <p:txBody>
          <a:bodyPr/>
          <a:lstStyle/>
          <a:p>
            <a:r>
              <a:rPr lang="de-DE" b="1" dirty="0"/>
              <a:t>Knee Kinematics &amp; Pathology</a:t>
            </a:r>
          </a:p>
        </p:txBody>
      </p:sp>
      <p:sp>
        <p:nvSpPr>
          <p:cNvPr id="6" name="TextBox 5">
            <a:extLst>
              <a:ext uri="{FF2B5EF4-FFF2-40B4-BE49-F238E27FC236}">
                <a16:creationId xmlns:a16="http://schemas.microsoft.com/office/drawing/2014/main" id="{6D75F859-0FC2-CC6A-62EF-61AE60A00EAC}"/>
              </a:ext>
            </a:extLst>
          </p:cNvPr>
          <p:cNvSpPr txBox="1"/>
          <p:nvPr/>
        </p:nvSpPr>
        <p:spPr>
          <a:xfrm>
            <a:off x="32999" y="808326"/>
            <a:ext cx="3967501" cy="4327781"/>
          </a:xfrm>
          <a:prstGeom prst="rect">
            <a:avLst/>
          </a:prstGeom>
          <a:noFill/>
        </p:spPr>
        <p:txBody>
          <a:bodyPr wrap="square" rtlCol="0">
            <a:noAutofit/>
          </a:bodyPr>
          <a:lstStyle/>
          <a:p>
            <a:pPr marL="285750" lvl="1" indent="-285750">
              <a:buFont typeface="Arial" panose="020B0604020202020204" pitchFamily="34" charset="0"/>
              <a:buChar char="•"/>
            </a:pPr>
            <a:r>
              <a:rPr lang="en-US" sz="1800" b="1" dirty="0">
                <a:solidFill>
                  <a:schemeClr val="bg1"/>
                </a:solidFill>
                <a:latin typeface="Fira Sans Book" panose="020B0503050000020004" pitchFamily="34" charset="0"/>
                <a:ea typeface="Fira Sans Book" panose="020B0503050000020004" pitchFamily="34" charset="0"/>
              </a:rPr>
              <a:t>Knee </a:t>
            </a:r>
            <a:r>
              <a:rPr lang="en-US" sz="1800" b="1" dirty="0" err="1">
                <a:solidFill>
                  <a:schemeClr val="bg1"/>
                </a:solidFill>
                <a:latin typeface="Fira Sans Book" panose="020B0503050000020004" pitchFamily="34" charset="0"/>
                <a:ea typeface="Fira Sans Book" panose="020B0503050000020004" pitchFamily="34" charset="0"/>
              </a:rPr>
              <a:t>osteokinematics</a:t>
            </a:r>
            <a:r>
              <a:rPr lang="en-US" sz="1800" dirty="0">
                <a:solidFill>
                  <a:schemeClr val="bg1"/>
                </a:solidFill>
                <a:latin typeface="Fira Sans Book" panose="020B0503050000020004" pitchFamily="34" charset="0"/>
                <a:ea typeface="Fira Sans Book" panose="020B0503050000020004" pitchFamily="34" charset="0"/>
              </a:rPr>
              <a:t>: The motion of bones as rigid bodies around the knee joint</a:t>
            </a:r>
          </a:p>
          <a:p>
            <a:pPr marL="285750" lvl="1" indent="-285750">
              <a:buFont typeface="Arial" panose="020B0604020202020204" pitchFamily="34" charset="0"/>
              <a:buChar char="•"/>
            </a:pPr>
            <a:r>
              <a:rPr lang="en-US" sz="1800" b="1" dirty="0">
                <a:solidFill>
                  <a:schemeClr val="bg1"/>
                </a:solidFill>
                <a:latin typeface="Fira Sans Book" panose="020B0503050000020004" pitchFamily="34" charset="0"/>
                <a:ea typeface="Fira Sans Book" panose="020B0503050000020004" pitchFamily="34" charset="0"/>
              </a:rPr>
              <a:t>Bidirectional relationships</a:t>
            </a:r>
            <a:r>
              <a:rPr lang="en-US" sz="1800" dirty="0">
                <a:solidFill>
                  <a:schemeClr val="bg1"/>
                </a:solidFill>
                <a:latin typeface="Fira Sans Book" panose="020B0503050000020004" pitchFamily="34" charset="0"/>
                <a:ea typeface="Fira Sans Book" panose="020B0503050000020004" pitchFamily="34" charset="0"/>
              </a:rPr>
              <a:t>: Altered kinematics can both cause and result from joint pathologies</a:t>
            </a:r>
          </a:p>
          <a:p>
            <a:pPr marL="285750" lvl="1" indent="-285750">
              <a:buFont typeface="Arial" panose="020B0604020202020204" pitchFamily="34" charset="0"/>
              <a:buChar char="•"/>
            </a:pPr>
            <a:r>
              <a:rPr lang="en-US" sz="1800" b="1" dirty="0">
                <a:solidFill>
                  <a:schemeClr val="bg1"/>
                </a:solidFill>
                <a:latin typeface="Fira Sans Book" panose="020B0503050000020004" pitchFamily="34" charset="0"/>
                <a:ea typeface="Fira Sans Book" panose="020B0503050000020004" pitchFamily="34" charset="0"/>
              </a:rPr>
              <a:t>Dynamic MRI</a:t>
            </a:r>
            <a:r>
              <a:rPr lang="en-US" sz="1800" dirty="0">
                <a:solidFill>
                  <a:schemeClr val="bg1"/>
                </a:solidFill>
                <a:latin typeface="Fira Sans Book" panose="020B0503050000020004" pitchFamily="34" charset="0"/>
                <a:ea typeface="Fira Sans Book" panose="020B0503050000020004" pitchFamily="34" charset="0"/>
              </a:rPr>
              <a:t> techniques enable visualization of in vivo knee motion</a:t>
            </a:r>
          </a:p>
          <a:p>
            <a:pPr marL="285750" lvl="1" indent="-285750">
              <a:buFont typeface="Arial" panose="020B0604020202020204" pitchFamily="34" charset="0"/>
              <a:buChar char="•"/>
            </a:pPr>
            <a:r>
              <a:rPr lang="en-US" sz="1800" b="1" dirty="0">
                <a:solidFill>
                  <a:schemeClr val="bg1"/>
                </a:solidFill>
                <a:latin typeface="Fira Sans Book" panose="020B0503050000020004" pitchFamily="34" charset="0"/>
                <a:ea typeface="Fira Sans Book" panose="020B0503050000020004" pitchFamily="34" charset="0"/>
              </a:rPr>
              <a:t>Tracking Challenges:</a:t>
            </a:r>
          </a:p>
          <a:p>
            <a:pPr marL="285750" lvl="1" indent="-285750">
              <a:buFont typeface="Wingdings" panose="05000000000000000000" pitchFamily="2" charset="2"/>
              <a:buChar char="§"/>
            </a:pPr>
            <a:r>
              <a:rPr lang="en-US" sz="1800" dirty="0">
                <a:solidFill>
                  <a:schemeClr val="bg1"/>
                </a:solidFill>
                <a:latin typeface="Fira Sans Book" panose="020B0503050000020004" pitchFamily="34" charset="0"/>
                <a:ea typeface="Fira Sans Book" panose="020B0503050000020004" pitchFamily="34" charset="0"/>
              </a:rPr>
              <a:t>Need for separate high-resolution reference scans</a:t>
            </a:r>
          </a:p>
          <a:p>
            <a:pPr marL="285750" lvl="1" indent="-285750">
              <a:buFont typeface="Wingdings" panose="05000000000000000000" pitchFamily="2" charset="2"/>
              <a:buChar char="§"/>
            </a:pPr>
            <a:r>
              <a:rPr lang="en-US" sz="1800" dirty="0">
                <a:solidFill>
                  <a:schemeClr val="bg1"/>
                </a:solidFill>
                <a:latin typeface="Fira Sans Book" panose="020B0503050000020004" pitchFamily="34" charset="0"/>
                <a:ea typeface="Fira Sans Book" panose="020B0503050000020004" pitchFamily="34" charset="0"/>
              </a:rPr>
              <a:t>Reliance on discrete landmarks</a:t>
            </a:r>
          </a:p>
          <a:p>
            <a:pPr marL="285750" lvl="1" indent="-285750">
              <a:buFont typeface="Wingdings" panose="05000000000000000000" pitchFamily="2" charset="2"/>
              <a:buChar char="§"/>
            </a:pPr>
            <a:r>
              <a:rPr lang="en-US" sz="1800" dirty="0">
                <a:solidFill>
                  <a:schemeClr val="bg1"/>
                </a:solidFill>
                <a:latin typeface="Fira Sans Book" panose="020B0503050000020004" pitchFamily="34" charset="0"/>
                <a:ea typeface="Fira Sans Book" panose="020B0503050000020004" pitchFamily="34" charset="0"/>
              </a:rPr>
              <a:t>Time-intensive manual segmentation</a:t>
            </a:r>
          </a:p>
        </p:txBody>
      </p:sp>
      <p:pic>
        <p:nvPicPr>
          <p:cNvPr id="20" name="Picture 19">
            <a:extLst>
              <a:ext uri="{FF2B5EF4-FFF2-40B4-BE49-F238E27FC236}">
                <a16:creationId xmlns:a16="http://schemas.microsoft.com/office/drawing/2014/main" id="{965CF206-7763-0013-BF37-446DCA7D3A0C}"/>
              </a:ext>
            </a:extLst>
          </p:cNvPr>
          <p:cNvPicPr>
            <a:picLocks noChangeAspect="1"/>
          </p:cNvPicPr>
          <p:nvPr/>
        </p:nvPicPr>
        <p:blipFill>
          <a:blip r:embed="rId5"/>
          <a:stretch>
            <a:fillRect/>
          </a:stretch>
        </p:blipFill>
        <p:spPr>
          <a:xfrm>
            <a:off x="4000500" y="428392"/>
            <a:ext cx="5143500" cy="5143500"/>
          </a:xfrm>
          <a:prstGeom prst="rect">
            <a:avLst/>
          </a:prstGeom>
        </p:spPr>
      </p:pic>
      <p:pic>
        <p:nvPicPr>
          <p:cNvPr id="10" name="Audio 9">
            <a:hlinkClick r:id="" action="ppaction://media"/>
            <a:extLst>
              <a:ext uri="{FF2B5EF4-FFF2-40B4-BE49-F238E27FC236}">
                <a16:creationId xmlns:a16="http://schemas.microsoft.com/office/drawing/2014/main" id="{707342C0-C68D-5705-EB3B-F1015C54307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666501100"/>
      </p:ext>
    </p:extLst>
  </p:cSld>
  <p:clrMapOvr>
    <a:masterClrMapping/>
  </p:clrMapOvr>
  <mc:AlternateContent xmlns:mc="http://schemas.openxmlformats.org/markup-compatibility/2006">
    <mc:Choice xmlns:p14="http://schemas.microsoft.com/office/powerpoint/2010/main" Requires="p14">
      <p:transition spd="slow" p14:dur="2000" advTm="23001"/>
    </mc:Choice>
    <mc:Fallback>
      <p:transition spd="slow" advTm="23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154F7-DBB9-0302-07C6-0F5283C1EA2C}"/>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91B3B8E9-94EC-0780-BD2A-7F33CB05CDC5}"/>
              </a:ext>
            </a:extLst>
          </p:cNvPr>
          <p:cNvSpPr>
            <a:spLocks noGrp="1"/>
          </p:cNvSpPr>
          <p:nvPr>
            <p:ph type="title"/>
          </p:nvPr>
        </p:nvSpPr>
        <p:spPr/>
        <p:txBody>
          <a:bodyPr/>
          <a:lstStyle/>
          <a:p>
            <a:r>
              <a:rPr lang="de-DE" dirty="0"/>
              <a:t>Goal: Semi-Automated Bone Tracking</a:t>
            </a:r>
          </a:p>
        </p:txBody>
      </p:sp>
      <p:sp>
        <p:nvSpPr>
          <p:cNvPr id="6" name="TextBox 5">
            <a:extLst>
              <a:ext uri="{FF2B5EF4-FFF2-40B4-BE49-F238E27FC236}">
                <a16:creationId xmlns:a16="http://schemas.microsoft.com/office/drawing/2014/main" id="{145F563C-114D-D07F-45C9-F0BB43633859}"/>
              </a:ext>
            </a:extLst>
          </p:cNvPr>
          <p:cNvSpPr txBox="1"/>
          <p:nvPr/>
        </p:nvSpPr>
        <p:spPr>
          <a:xfrm>
            <a:off x="207264" y="833104"/>
            <a:ext cx="7930896" cy="3054096"/>
          </a:xfrm>
          <a:prstGeom prst="rect">
            <a:avLst/>
          </a:prstGeom>
          <a:noFill/>
        </p:spPr>
        <p:txBody>
          <a:bodyPr wrap="square" rtlCol="0">
            <a:noAutofit/>
          </a:bodyPr>
          <a:lstStyle/>
          <a:p>
            <a:r>
              <a:rPr lang="en-US" sz="1800" b="1" dirty="0">
                <a:solidFill>
                  <a:schemeClr val="bg1"/>
                </a:solidFill>
                <a:latin typeface="Fira Sans Book" panose="020B0503050000020004" pitchFamily="34" charset="0"/>
                <a:ea typeface="Fira Sans Book" panose="020B0503050000020004" pitchFamily="34" charset="0"/>
              </a:rPr>
              <a:t>Primary Objective</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Develop and validate a semi-automated pipeline to track tibiofemoral motion from sagittal plane CINE MRI</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Extract kinematic parameters during knee flexion-extension</a:t>
            </a:r>
          </a:p>
          <a:p>
            <a:pPr marL="285750" indent="-285750">
              <a:buFont typeface="Arial" panose="020B0604020202020204" pitchFamily="34" charset="0"/>
              <a:buChar char="•"/>
            </a:pPr>
            <a:endParaRPr lang="en-US" sz="1800" dirty="0">
              <a:solidFill>
                <a:schemeClr val="bg1"/>
              </a:solidFill>
              <a:latin typeface="Fira Sans Book" panose="020B0503050000020004" pitchFamily="34" charset="0"/>
              <a:ea typeface="Fira Sans Book" panose="020B0503050000020004" pitchFamily="34" charset="0"/>
            </a:endParaRPr>
          </a:p>
          <a:p>
            <a:r>
              <a:rPr lang="en-US" sz="1800" b="1" dirty="0">
                <a:solidFill>
                  <a:schemeClr val="bg1"/>
                </a:solidFill>
                <a:latin typeface="Fira Sans Book" panose="020B0503050000020004" pitchFamily="34" charset="0"/>
                <a:ea typeface="Fira Sans Book" panose="020B0503050000020004" pitchFamily="34" charset="0"/>
              </a:rPr>
              <a:t>Current Challenges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Manual segmentation is time-consuming</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High-resolution reference scans add complexity</a:t>
            </a:r>
          </a:p>
          <a:p>
            <a:endParaRPr lang="en-US" sz="1800" dirty="0">
              <a:solidFill>
                <a:schemeClr val="bg1"/>
              </a:solidFill>
              <a:latin typeface="Fira Sans Book" panose="020B0503050000020004" pitchFamily="34" charset="0"/>
              <a:ea typeface="Fira Sans Book" panose="020B0503050000020004" pitchFamily="34" charset="0"/>
            </a:endParaRPr>
          </a:p>
          <a:p>
            <a:r>
              <a:rPr lang="en-US" sz="1800" b="1" dirty="0">
                <a:solidFill>
                  <a:schemeClr val="bg1"/>
                </a:solidFill>
                <a:latin typeface="Fira Sans Book" panose="020B0503050000020004" pitchFamily="34" charset="0"/>
                <a:ea typeface="Fira Sans Book" panose="020B0503050000020004" pitchFamily="34" charset="0"/>
              </a:rPr>
              <a:t>Expected Outcomes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Reduced processing time </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Improved measurement consistency</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Direct analysis without additional reference scans </a:t>
            </a:r>
          </a:p>
          <a:p>
            <a:pPr marL="285750" indent="-285750">
              <a:buFont typeface="Arial" panose="020B0604020202020204" pitchFamily="34" charset="0"/>
              <a:buChar char="•"/>
            </a:pPr>
            <a:endParaRPr lang="en-US" sz="1800" b="1" dirty="0">
              <a:solidFill>
                <a:schemeClr val="bg1"/>
              </a:solidFill>
              <a:latin typeface="Fira Sans Book" panose="020B0503050000020004" pitchFamily="34" charset="0"/>
              <a:ea typeface="Fira Sans Book" panose="020B0503050000020004" pitchFamily="34" charset="0"/>
            </a:endParaRPr>
          </a:p>
          <a:p>
            <a:pPr lvl="1"/>
            <a:endParaRPr lang="en-US" sz="1800" dirty="0">
              <a:solidFill>
                <a:schemeClr val="bg1"/>
              </a:solidFill>
              <a:latin typeface="Fira Sans Book" panose="020B0503050000020004" pitchFamily="34" charset="0"/>
              <a:ea typeface="Fira Sans Book" panose="020B0503050000020004" pitchFamily="34" charset="0"/>
            </a:endParaRPr>
          </a:p>
        </p:txBody>
      </p:sp>
      <p:pic>
        <p:nvPicPr>
          <p:cNvPr id="10" name="Audio 9">
            <a:hlinkClick r:id="" action="ppaction://media"/>
            <a:extLst>
              <a:ext uri="{FF2B5EF4-FFF2-40B4-BE49-F238E27FC236}">
                <a16:creationId xmlns:a16="http://schemas.microsoft.com/office/drawing/2014/main" id="{5C4268DC-C8B3-5940-96A9-DB7F25B840A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2763905632"/>
      </p:ext>
    </p:extLst>
  </p:cSld>
  <p:clrMapOvr>
    <a:masterClrMapping/>
  </p:clrMapOvr>
  <mc:AlternateContent xmlns:mc="http://schemas.openxmlformats.org/markup-compatibility/2006">
    <mc:Choice xmlns:p14="http://schemas.microsoft.com/office/powerpoint/2010/main" Requires="p14">
      <p:transition spd="slow" p14:dur="2000" advTm="19229"/>
    </mc:Choice>
    <mc:Fallback>
      <p:transition spd="slow" advTm="19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MRI-compatible knee motion device</a:t>
            </a:r>
          </a:p>
        </p:txBody>
      </p:sp>
      <p:pic>
        <p:nvPicPr>
          <p:cNvPr id="9" name="Picture 8" descr="A white and black machine on a table&#10;&#10;Description automatically generated">
            <a:extLst>
              <a:ext uri="{FF2B5EF4-FFF2-40B4-BE49-F238E27FC236}">
                <a16:creationId xmlns:a16="http://schemas.microsoft.com/office/drawing/2014/main" id="{2672704C-CF6F-DCF5-84B2-478B3B00028C}"/>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flipH="1">
            <a:off x="0" y="834747"/>
            <a:ext cx="4449656" cy="3055101"/>
          </a:xfrm>
          <a:prstGeom prst="rect">
            <a:avLst/>
          </a:prstGeom>
        </p:spPr>
      </p:pic>
      <p:pic>
        <p:nvPicPr>
          <p:cNvPr id="10" name="knee_device_cut">
            <a:hlinkClick r:id="" action="ppaction://media"/>
            <a:extLst>
              <a:ext uri="{FF2B5EF4-FFF2-40B4-BE49-F238E27FC236}">
                <a16:creationId xmlns:a16="http://schemas.microsoft.com/office/drawing/2014/main" id="{C44A7442-867C-4D9B-9417-3A45951EC15C}"/>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594589" y="834747"/>
            <a:ext cx="4548336" cy="3063111"/>
          </a:xfrm>
          <a:prstGeom prst="rect">
            <a:avLst/>
          </a:prstGeom>
        </p:spPr>
      </p:pic>
      <p:sp>
        <p:nvSpPr>
          <p:cNvPr id="4" name="TextBox 3">
            <a:extLst>
              <a:ext uri="{FF2B5EF4-FFF2-40B4-BE49-F238E27FC236}">
                <a16:creationId xmlns:a16="http://schemas.microsoft.com/office/drawing/2014/main" id="{6D74E741-C115-5A98-771C-432B959C1393}"/>
              </a:ext>
            </a:extLst>
          </p:cNvPr>
          <p:cNvSpPr txBox="1"/>
          <p:nvPr/>
        </p:nvSpPr>
        <p:spPr>
          <a:xfrm>
            <a:off x="6341031" y="4889584"/>
            <a:ext cx="2885654" cy="253916"/>
          </a:xfrm>
          <a:prstGeom prst="rect">
            <a:avLst/>
          </a:prstGeom>
          <a:noFill/>
        </p:spPr>
        <p:txBody>
          <a:bodyPr wrap="square">
            <a:spAutoFit/>
          </a:bodyPr>
          <a:lstStyle/>
          <a:p>
            <a:r>
              <a:rPr lang="en-US" sz="1050" dirty="0">
                <a:solidFill>
                  <a:schemeClr val="bg1"/>
                </a:solidFill>
              </a:rPr>
              <a:t>Brisson, et al. DOI:</a:t>
            </a:r>
            <a:r>
              <a:rPr lang="en-DE" sz="1050" dirty="0">
                <a:solidFill>
                  <a:schemeClr val="bg1"/>
                </a:solidFill>
              </a:rPr>
              <a:t>10.1016/j.zemedi.2021.12.002</a:t>
            </a:r>
          </a:p>
        </p:txBody>
      </p:sp>
      <p:pic>
        <p:nvPicPr>
          <p:cNvPr id="22" name="Audio 21">
            <a:hlinkClick r:id="" action="ppaction://media"/>
            <a:extLst>
              <a:ext uri="{FF2B5EF4-FFF2-40B4-BE49-F238E27FC236}">
                <a16:creationId xmlns:a16="http://schemas.microsoft.com/office/drawing/2014/main" id="{C4C07AAD-6E09-1248-1F6F-537769DD4CB5}"/>
              </a:ext>
            </a:extLst>
          </p:cNvPr>
          <p:cNvPicPr>
            <a:picLocks noChangeAspect="1"/>
          </p:cNvPicPr>
          <p:nvPr>
            <a:audioFile r:link="rId4"/>
            <p:extLst>
              <p:ext uri="{DAA4B4D4-6D71-4841-9C94-3DE7FCFB9230}">
                <p14:media xmlns:p14="http://schemas.microsoft.com/office/powerpoint/2010/main" r:embed="rId3"/>
              </p:ext>
            </p:extLst>
          </p:nvPr>
        </p:nvPicPr>
        <p:blipFill>
          <a:blip r:embed="rId9"/>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094577093"/>
      </p:ext>
    </p:extLst>
  </p:cSld>
  <p:clrMapOvr>
    <a:masterClrMapping/>
  </p:clrMapOvr>
  <mc:AlternateContent xmlns:mc="http://schemas.openxmlformats.org/markup-compatibility/2006">
    <mc:Choice xmlns:p14="http://schemas.microsoft.com/office/powerpoint/2010/main" Requires="p14">
      <p:transition spd="slow" p14:dur="2000" advTm="19574"/>
    </mc:Choice>
    <mc:Fallback>
      <p:transition spd="slow" advTm="195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046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9697">
                <p:cTn id="10" repeatCount="indefinite" fill="hold" display="0">
                  <p:stCondLst>
                    <p:cond delay="indefinite"/>
                  </p:stCondLst>
                </p:cTn>
                <p:tgtEl>
                  <p:spTgt spid="10"/>
                </p:tgtEl>
              </p:cMediaNode>
            </p:video>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0"/>
                                        </p:tgtEl>
                                      </p:cBhvr>
                                    </p:cmd>
                                  </p:childTnLst>
                                </p:cTn>
                              </p:par>
                            </p:childTnLst>
                          </p:cTn>
                        </p:par>
                      </p:childTnLst>
                    </p:cTn>
                  </p:par>
                </p:childTnLst>
              </p:cTn>
              <p:nextCondLst>
                <p:cond evt="onClick" delay="0">
                  <p:tgtEl>
                    <p:spTgt spid="10"/>
                  </p:tgtEl>
                </p:cond>
              </p:nextCondLst>
            </p:seq>
            <p:audio isNarration="1">
              <p:cMediaNode vol="80000" showWhenStopped="0">
                <p:cTn id="16" fill="hold" display="0">
                  <p:stCondLst>
                    <p:cond delay="indefinite"/>
                  </p:stCondLst>
                  <p:endCondLst>
                    <p:cond evt="onStopAudio" delay="0">
                      <p:tgtEl>
                        <p:sldTgt/>
                      </p:tgtEl>
                    </p:cond>
                  </p:endCondLst>
                </p:cTn>
                <p:tgtEl>
                  <p:spTgt spid="22"/>
                </p:tgtEl>
              </p:cMediaNode>
            </p:audio>
          </p:childTnLst>
        </p:cTn>
      </p:par>
    </p:tnLst>
  </p:timing>
  <p:extLst>
    <p:ext uri="{E180D4A7-C9FB-4DFB-919C-405C955672EB}">
      <p14:showEvtLst xmlns:p14="http://schemas.microsoft.com/office/powerpoint/2010/main">
        <p14:playEvt time="21" objId="10"/>
        <p14:stopEvt time="19527" objId="10"/>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MRI-compatible knee motion device</a:t>
            </a:r>
          </a:p>
        </p:txBody>
      </p:sp>
      <p:pic>
        <p:nvPicPr>
          <p:cNvPr id="10" name="knee_device_cut">
            <a:hlinkClick r:id="" action="ppaction://media"/>
            <a:extLst>
              <a:ext uri="{FF2B5EF4-FFF2-40B4-BE49-F238E27FC236}">
                <a16:creationId xmlns:a16="http://schemas.microsoft.com/office/drawing/2014/main" id="{C44A7442-867C-4D9B-9417-3A45951EC15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4594589" y="834747"/>
            <a:ext cx="4548336" cy="3063111"/>
          </a:xfrm>
          <a:prstGeom prst="rect">
            <a:avLst/>
          </a:prstGeom>
        </p:spPr>
      </p:pic>
      <p:sp>
        <p:nvSpPr>
          <p:cNvPr id="3" name="TextBox 2">
            <a:extLst>
              <a:ext uri="{FF2B5EF4-FFF2-40B4-BE49-F238E27FC236}">
                <a16:creationId xmlns:a16="http://schemas.microsoft.com/office/drawing/2014/main" id="{53D399D2-4F74-DCB9-ABD7-24C7454FCB44}"/>
              </a:ext>
            </a:extLst>
          </p:cNvPr>
          <p:cNvSpPr txBox="1"/>
          <p:nvPr/>
        </p:nvSpPr>
        <p:spPr>
          <a:xfrm>
            <a:off x="256032" y="727473"/>
            <a:ext cx="4151376" cy="3710415"/>
          </a:xfrm>
          <a:prstGeom prst="rect">
            <a:avLst/>
          </a:prstGeom>
          <a:noFill/>
        </p:spPr>
        <p:txBody>
          <a:bodyPr wrap="square" rtlCol="0">
            <a:noAutofit/>
          </a:bodyPr>
          <a:lstStyle/>
          <a:p>
            <a:r>
              <a:rPr lang="en-US" sz="1800" b="1" dirty="0">
                <a:solidFill>
                  <a:schemeClr val="bg1"/>
                </a:solidFill>
                <a:latin typeface="Fira Sans Book" panose="020B0503050000020004" pitchFamily="34" charset="0"/>
                <a:ea typeface="Fira Sans Book" panose="020B0503050000020004" pitchFamily="34" charset="0"/>
              </a:rPr>
              <a:t>MRI-Compatible Motion Device </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Custom-designed device for controlled knee movement during MRI</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Allows for cyclic flexion-extension at consistent rates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Integrated position sensor captures knee angle data</a:t>
            </a:r>
          </a:p>
          <a:p>
            <a:endParaRPr lang="en-US" sz="1800" dirty="0">
              <a:solidFill>
                <a:schemeClr val="bg1"/>
              </a:solidFill>
              <a:latin typeface="Fira Sans Book" panose="020B0503050000020004" pitchFamily="34" charset="0"/>
              <a:ea typeface="Fira Sans Book" panose="020B0503050000020004" pitchFamily="34" charset="0"/>
            </a:endParaRPr>
          </a:p>
          <a:p>
            <a:r>
              <a:rPr lang="en-US" sz="1800" b="1" dirty="0">
                <a:solidFill>
                  <a:schemeClr val="bg1"/>
                </a:solidFill>
                <a:latin typeface="Fira Sans Book" panose="020B0503050000020004" pitchFamily="34" charset="0"/>
                <a:ea typeface="Fira Sans Book" panose="020B0503050000020004" pitchFamily="34" charset="0"/>
              </a:rPr>
              <a:t>Dynamic CINE MRI </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Series of images showing knee joint motion during flexion-extension</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Reconstructed by sorting k-space data into discrete knee angle intervals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Enables visualization of in vivo knee movement</a:t>
            </a:r>
          </a:p>
          <a:p>
            <a:endParaRPr lang="en-US" dirty="0">
              <a:solidFill>
                <a:schemeClr val="bg1"/>
              </a:solidFill>
              <a:latin typeface="Fira Sans Book" panose="020B0503050000020004" pitchFamily="34" charset="0"/>
              <a:ea typeface="Fira Sans Book" panose="020B0503050000020004" pitchFamily="34" charset="0"/>
            </a:endParaRPr>
          </a:p>
        </p:txBody>
      </p:sp>
      <p:sp>
        <p:nvSpPr>
          <p:cNvPr id="4" name="TextBox 3">
            <a:extLst>
              <a:ext uri="{FF2B5EF4-FFF2-40B4-BE49-F238E27FC236}">
                <a16:creationId xmlns:a16="http://schemas.microsoft.com/office/drawing/2014/main" id="{E1FF3E3F-EBD6-93AA-0B26-137CC47B67D3}"/>
              </a:ext>
            </a:extLst>
          </p:cNvPr>
          <p:cNvSpPr txBox="1"/>
          <p:nvPr/>
        </p:nvSpPr>
        <p:spPr>
          <a:xfrm>
            <a:off x="6341031" y="4889584"/>
            <a:ext cx="2885654" cy="253916"/>
          </a:xfrm>
          <a:prstGeom prst="rect">
            <a:avLst/>
          </a:prstGeom>
          <a:noFill/>
        </p:spPr>
        <p:txBody>
          <a:bodyPr wrap="square">
            <a:spAutoFit/>
          </a:bodyPr>
          <a:lstStyle/>
          <a:p>
            <a:r>
              <a:rPr lang="en-US" sz="1050" dirty="0">
                <a:solidFill>
                  <a:schemeClr val="bg1"/>
                </a:solidFill>
              </a:rPr>
              <a:t>Brisson, et al. DOI:</a:t>
            </a:r>
            <a:r>
              <a:rPr lang="en-DE" sz="1050" dirty="0">
                <a:solidFill>
                  <a:schemeClr val="bg1"/>
                </a:solidFill>
              </a:rPr>
              <a:t>10.1016/j.zemedi.2021.12.002</a:t>
            </a:r>
          </a:p>
        </p:txBody>
      </p:sp>
      <p:pic>
        <p:nvPicPr>
          <p:cNvPr id="30" name="Audio 29">
            <a:hlinkClick r:id="" action="ppaction://media"/>
            <a:extLst>
              <a:ext uri="{FF2B5EF4-FFF2-40B4-BE49-F238E27FC236}">
                <a16:creationId xmlns:a16="http://schemas.microsoft.com/office/drawing/2014/main" id="{E13D4A6E-9D0A-ACC1-70C3-A262AC797297}"/>
              </a:ext>
            </a:extLst>
          </p:cNvPr>
          <p:cNvPicPr>
            <a:picLocks noChangeAspect="1"/>
          </p:cNvPicPr>
          <p:nvPr>
            <a:audioFile r:link="rId4"/>
            <p:extLst>
              <p:ext uri="{DAA4B4D4-6D71-4841-9C94-3DE7FCFB9230}">
                <p14:media xmlns:p14="http://schemas.microsoft.com/office/powerpoint/2010/main" r:embed="rId3"/>
              </p:ext>
            </p:extLst>
          </p:nvPr>
        </p:nvPicPr>
        <p:blipFill>
          <a:blip r:embed="rId8"/>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888988155"/>
      </p:ext>
    </p:extLst>
  </p:cSld>
  <p:clrMapOvr>
    <a:masterClrMapping/>
  </p:clrMapOvr>
  <mc:AlternateContent xmlns:mc="http://schemas.openxmlformats.org/markup-compatibility/2006">
    <mc:Choice xmlns:p14="http://schemas.microsoft.com/office/powerpoint/2010/main" Requires="p14">
      <p:transition spd="slow" p14:dur="2000" advTm="22838"/>
    </mc:Choice>
    <mc:Fallback>
      <p:transition spd="slow" advTm="22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0467"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3636">
                <p:cTn id="10" repeatCount="indefinite" fill="hold" display="0">
                  <p:stCondLst>
                    <p:cond delay="indefinite"/>
                  </p:stCondLst>
                </p:cTn>
                <p:tgtEl>
                  <p:spTgt spid="10"/>
                </p:tgtEl>
              </p:cMediaNode>
            </p:video>
            <p:seq concurrent="1" nextAc="seek">
              <p:cTn id="11" restart="whenNotActive" fill="hold" evtFilter="cancelBubble" nodeType="interactiveSeq">
                <p:stCondLst>
                  <p:cond evt="onClick" delay="0">
                    <p:tgtEl>
                      <p:spTgt spid="10"/>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0"/>
                                        </p:tgtEl>
                                      </p:cBhvr>
                                    </p:cmd>
                                  </p:childTnLst>
                                </p:cTn>
                              </p:par>
                            </p:childTnLst>
                          </p:cTn>
                        </p:par>
                      </p:childTnLst>
                    </p:cTn>
                  </p:par>
                </p:childTnLst>
              </p:cTn>
              <p:nextCondLst>
                <p:cond evt="onClick" delay="0">
                  <p:tgtEl>
                    <p:spTgt spid="10"/>
                  </p:tgtEl>
                </p:cond>
              </p:nextCondLst>
            </p:seq>
            <p:audio isNarration="1">
              <p:cMediaNode vol="80000" showWhenStopped="0">
                <p:cTn id="16" fill="hold" display="0">
                  <p:stCondLst>
                    <p:cond delay="indefinite"/>
                  </p:stCondLst>
                  <p:endCondLst>
                    <p:cond evt="onStopAudio" delay="0">
                      <p:tgtEl>
                        <p:sldTgt/>
                      </p:tgtEl>
                    </p:cond>
                  </p:endCondLst>
                </p:cTn>
                <p:tgtEl>
                  <p:spTgt spid="30"/>
                </p:tgtEl>
              </p:cMediaNode>
            </p:audio>
          </p:childTnLst>
        </p:cTn>
      </p:par>
    </p:tnLst>
  </p:timing>
  <p:extLst>
    <p:ext uri="{E180D4A7-C9FB-4DFB-919C-405C955672EB}">
      <p14:showEvtLst xmlns:p14="http://schemas.microsoft.com/office/powerpoint/2010/main">
        <p14:playEvt time="29" objId="10"/>
        <p14:stopEvt time="22807" objId="10"/>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449424" y="7393"/>
            <a:ext cx="5769284" cy="644012"/>
          </a:xfrm>
        </p:spPr>
        <p:txBody>
          <a:bodyPr/>
          <a:lstStyle/>
          <a:p>
            <a:r>
              <a:rPr lang="de-DE" b="1" dirty="0"/>
              <a:t>Image Acquisition and Reconstruction</a:t>
            </a:r>
          </a:p>
        </p:txBody>
      </p:sp>
      <p:sp>
        <p:nvSpPr>
          <p:cNvPr id="3" name="TextBox 2">
            <a:extLst>
              <a:ext uri="{FF2B5EF4-FFF2-40B4-BE49-F238E27FC236}">
                <a16:creationId xmlns:a16="http://schemas.microsoft.com/office/drawing/2014/main" id="{53D399D2-4F74-DCB9-ABD7-24C7454FCB44}"/>
              </a:ext>
            </a:extLst>
          </p:cNvPr>
          <p:cNvSpPr txBox="1"/>
          <p:nvPr/>
        </p:nvSpPr>
        <p:spPr>
          <a:xfrm>
            <a:off x="226324" y="590757"/>
            <a:ext cx="4481339" cy="848409"/>
          </a:xfrm>
          <a:prstGeom prst="rect">
            <a:avLst/>
          </a:prstGeom>
          <a:noFill/>
        </p:spPr>
        <p:txBody>
          <a:bodyPr wrap="square" rtlCol="0">
            <a:noAutofit/>
          </a:bodyPr>
          <a:lstStyle/>
          <a:p>
            <a:r>
              <a:rPr lang="en-US" sz="1600" b="1" dirty="0">
                <a:solidFill>
                  <a:schemeClr val="bg1"/>
                </a:solidFill>
                <a:latin typeface="Fira Sans Book" panose="020B0503050000020004" pitchFamily="34" charset="0"/>
                <a:ea typeface="Fira Sans Book" panose="020B0503050000020004" pitchFamily="34" charset="0"/>
              </a:rPr>
              <a:t>Participants:</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Five healthy volunteers (24-39 years)</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Controlled knee flexion-extension with metronome (7.5 cycles/min)</a:t>
            </a:r>
          </a:p>
          <a:p>
            <a:endParaRPr lang="en-US" dirty="0">
              <a:solidFill>
                <a:schemeClr val="bg1"/>
              </a:solidFill>
              <a:latin typeface="Fira Sans Book" panose="020B0503050000020004" pitchFamily="34" charset="0"/>
              <a:ea typeface="Fira Sans Book" panose="020B0503050000020004" pitchFamily="34" charset="0"/>
            </a:endParaRPr>
          </a:p>
        </p:txBody>
      </p:sp>
      <p:pic>
        <p:nvPicPr>
          <p:cNvPr id="6" name="Picture 5" descr="A close-up of a x-ray&#10;&#10;AI-generated content may be incorrect.">
            <a:extLst>
              <a:ext uri="{FF2B5EF4-FFF2-40B4-BE49-F238E27FC236}">
                <a16:creationId xmlns:a16="http://schemas.microsoft.com/office/drawing/2014/main" id="{AF19AD58-58BB-6A01-DD07-83E39E03344E}"/>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90079" y="2764769"/>
            <a:ext cx="4370831" cy="2257133"/>
          </a:xfrm>
          <a:prstGeom prst="rect">
            <a:avLst/>
          </a:prstGeom>
        </p:spPr>
      </p:pic>
      <p:pic>
        <p:nvPicPr>
          <p:cNvPr id="4" name="ds1_animation_high_quality_grayscale">
            <a:hlinkClick r:id="" action="ppaction://media"/>
            <a:extLst>
              <a:ext uri="{FF2B5EF4-FFF2-40B4-BE49-F238E27FC236}">
                <a16:creationId xmlns:a16="http://schemas.microsoft.com/office/drawing/2014/main" id="{0DFFAA4E-BE60-9D46-5650-01876825AF35}"/>
              </a:ext>
            </a:extLst>
          </p:cNvPr>
          <p:cNvPicPr>
            <a:picLocks noChangeAspect="1"/>
          </p:cNvPicPr>
          <p:nvPr>
            <a:videoFile r:link="rId2"/>
            <p:extLst>
              <p:ext uri="{DAA4B4D4-6D71-4841-9C94-3DE7FCFB9230}">
                <p14:media xmlns:p14="http://schemas.microsoft.com/office/powerpoint/2010/main" r:embed="rId1"/>
              </p:ext>
            </p:extLst>
          </p:nvPr>
        </p:nvPicPr>
        <p:blipFill>
          <a:blip r:embed="rId8"/>
          <a:srcRect l="24070" r="28021"/>
          <a:stretch/>
        </p:blipFill>
        <p:spPr>
          <a:xfrm>
            <a:off x="5209162" y="1895965"/>
            <a:ext cx="2197721" cy="3240142"/>
          </a:xfrm>
          <a:prstGeom prst="rect">
            <a:avLst/>
          </a:prstGeom>
        </p:spPr>
      </p:pic>
      <p:sp>
        <p:nvSpPr>
          <p:cNvPr id="7" name="TextBox 6">
            <a:extLst>
              <a:ext uri="{FF2B5EF4-FFF2-40B4-BE49-F238E27FC236}">
                <a16:creationId xmlns:a16="http://schemas.microsoft.com/office/drawing/2014/main" id="{C701F8F0-D917-404B-A77B-EC4122BAAFF8}"/>
              </a:ext>
            </a:extLst>
          </p:cNvPr>
          <p:cNvSpPr txBox="1"/>
          <p:nvPr/>
        </p:nvSpPr>
        <p:spPr>
          <a:xfrm>
            <a:off x="196620" y="1631716"/>
            <a:ext cx="4540749" cy="1077218"/>
          </a:xfrm>
          <a:prstGeom prst="rect">
            <a:avLst/>
          </a:prstGeom>
          <a:noFill/>
        </p:spPr>
        <p:txBody>
          <a:bodyPr wrap="square">
            <a:spAutoFit/>
          </a:bodyPr>
          <a:lstStyle/>
          <a:p>
            <a:r>
              <a:rPr lang="en-US" sz="1600" b="1" dirty="0">
                <a:solidFill>
                  <a:schemeClr val="bg1"/>
                </a:solidFill>
                <a:latin typeface="Fira Sans Book" panose="020B0503050000020004" pitchFamily="34" charset="0"/>
                <a:ea typeface="Fira Sans Book" panose="020B0503050000020004" pitchFamily="34" charset="0"/>
              </a:rPr>
              <a:t>MRI Parameters: </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3T scanner, 2D radial golden-angle FLASH</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TE/TR = 2.51/5.8 ms, flip angle 8°</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176 × 176 matrix </a:t>
            </a:r>
          </a:p>
        </p:txBody>
      </p:sp>
      <p:sp>
        <p:nvSpPr>
          <p:cNvPr id="9" name="TextBox 8">
            <a:extLst>
              <a:ext uri="{FF2B5EF4-FFF2-40B4-BE49-F238E27FC236}">
                <a16:creationId xmlns:a16="http://schemas.microsoft.com/office/drawing/2014/main" id="{9E1785D4-837F-944A-56DC-7BB47CA2B0B4}"/>
              </a:ext>
            </a:extLst>
          </p:cNvPr>
          <p:cNvSpPr txBox="1"/>
          <p:nvPr/>
        </p:nvSpPr>
        <p:spPr>
          <a:xfrm>
            <a:off x="4737369" y="590757"/>
            <a:ext cx="4481339" cy="1323439"/>
          </a:xfrm>
          <a:prstGeom prst="rect">
            <a:avLst/>
          </a:prstGeom>
          <a:noFill/>
        </p:spPr>
        <p:txBody>
          <a:bodyPr wrap="square">
            <a:spAutoFit/>
          </a:bodyPr>
          <a:lstStyle/>
          <a:p>
            <a:r>
              <a:rPr lang="en-US" sz="1600" b="1" dirty="0">
                <a:solidFill>
                  <a:schemeClr val="bg1"/>
                </a:solidFill>
                <a:latin typeface="Fira Sans Book" panose="020B0503050000020004" pitchFamily="34" charset="0"/>
                <a:ea typeface="Fira Sans Book" panose="020B0503050000020004" pitchFamily="34" charset="0"/>
              </a:rPr>
              <a:t>Reconstruction</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K-space data sorted into 2° knee angle windows using optical sensor data</a:t>
            </a:r>
          </a:p>
          <a:p>
            <a:pPr marL="285750" indent="-285750">
              <a:buFont typeface="Arial" panose="020B0604020202020204" pitchFamily="34" charset="0"/>
              <a:buChar char="•"/>
            </a:pPr>
            <a:r>
              <a:rPr lang="en-US" sz="1600" dirty="0">
                <a:solidFill>
                  <a:schemeClr val="bg1"/>
                </a:solidFill>
                <a:latin typeface="Fira Sans Book" panose="020B0503050000020004" pitchFamily="34" charset="0"/>
                <a:ea typeface="Fira Sans Book" panose="020B0503050000020004" pitchFamily="34" charset="0"/>
              </a:rPr>
              <a:t>Each CINE frame represents a specific knee angle position</a:t>
            </a:r>
          </a:p>
        </p:txBody>
      </p:sp>
      <p:sp>
        <p:nvSpPr>
          <p:cNvPr id="10" name="TextBox 9">
            <a:extLst>
              <a:ext uri="{FF2B5EF4-FFF2-40B4-BE49-F238E27FC236}">
                <a16:creationId xmlns:a16="http://schemas.microsoft.com/office/drawing/2014/main" id="{02EA6491-E38E-275B-6F8C-9119C6EF9604}"/>
              </a:ext>
            </a:extLst>
          </p:cNvPr>
          <p:cNvSpPr txBox="1"/>
          <p:nvPr/>
        </p:nvSpPr>
        <p:spPr>
          <a:xfrm>
            <a:off x="7563255" y="4610910"/>
            <a:ext cx="1702340" cy="569068"/>
          </a:xfrm>
          <a:prstGeom prst="rect">
            <a:avLst/>
          </a:prstGeom>
          <a:noFill/>
        </p:spPr>
        <p:txBody>
          <a:bodyPr wrap="square" rtlCol="0">
            <a:noAutofit/>
          </a:bodyPr>
          <a:lstStyle/>
          <a:p>
            <a:r>
              <a:rPr lang="en-US" sz="1050" dirty="0" err="1">
                <a:solidFill>
                  <a:schemeClr val="bg1"/>
                </a:solidFill>
                <a:latin typeface="Fira Sans Book" panose="020B0503050000020004" pitchFamily="34" charset="0"/>
                <a:ea typeface="Fira Sans Book" panose="020B0503050000020004" pitchFamily="34" charset="0"/>
              </a:rPr>
              <a:t>Aleksiev</a:t>
            </a:r>
            <a:r>
              <a:rPr lang="en-US" sz="1050" dirty="0">
                <a:solidFill>
                  <a:schemeClr val="bg1"/>
                </a:solidFill>
                <a:latin typeface="Fira Sans Book" panose="020B0503050000020004" pitchFamily="34" charset="0"/>
                <a:ea typeface="Fira Sans Book" panose="020B0503050000020004" pitchFamily="34" charset="0"/>
              </a:rPr>
              <a:t>, et al.</a:t>
            </a:r>
          </a:p>
          <a:p>
            <a:r>
              <a:rPr lang="en-US" sz="1050" dirty="0">
                <a:solidFill>
                  <a:schemeClr val="bg1"/>
                </a:solidFill>
                <a:latin typeface="Fira Sans Book" panose="020B0503050000020004" pitchFamily="34" charset="0"/>
                <a:ea typeface="Fira Sans Book" panose="020B0503050000020004" pitchFamily="34" charset="0"/>
              </a:rPr>
              <a:t>DOI: 10.1016/j.mri.2022.06.015</a:t>
            </a:r>
            <a:endParaRPr lang="en-DE" sz="1050" dirty="0" err="1">
              <a:solidFill>
                <a:schemeClr val="bg1"/>
              </a:solidFill>
              <a:latin typeface="Fira Sans Book" panose="020B0503050000020004" pitchFamily="34" charset="0"/>
              <a:ea typeface="Fira Sans Book" panose="020B0503050000020004" pitchFamily="34" charset="0"/>
            </a:endParaRPr>
          </a:p>
        </p:txBody>
      </p:sp>
      <p:pic>
        <p:nvPicPr>
          <p:cNvPr id="20" name="Audio 19">
            <a:hlinkClick r:id="" action="ppaction://media"/>
            <a:extLst>
              <a:ext uri="{FF2B5EF4-FFF2-40B4-BE49-F238E27FC236}">
                <a16:creationId xmlns:a16="http://schemas.microsoft.com/office/drawing/2014/main" id="{042835C2-F81D-F430-70B6-904CD759CB10}"/>
              </a:ext>
            </a:extLst>
          </p:cNvPr>
          <p:cNvPicPr>
            <a:picLocks noChangeAspect="1"/>
          </p:cNvPicPr>
          <p:nvPr>
            <a:audioFile r:link="rId4"/>
            <p:extLst>
              <p:ext uri="{DAA4B4D4-6D71-4841-9C94-3DE7FCFB9230}">
                <p14:media xmlns:p14="http://schemas.microsoft.com/office/powerpoint/2010/main" r:embed="rId3"/>
              </p:ext>
            </p:extLst>
          </p:nvPr>
        </p:nvPicPr>
        <p:blipFill>
          <a:blip r:embed="rId9"/>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96737584"/>
      </p:ext>
    </p:extLst>
  </p:cSld>
  <p:clrMapOvr>
    <a:masterClrMapping/>
  </p:clrMapOvr>
  <mc:AlternateContent xmlns:mc="http://schemas.openxmlformats.org/markup-compatibility/2006">
    <mc:Choice xmlns:p14="http://schemas.microsoft.com/office/powerpoint/2010/main" Requires="p14">
      <p:transition spd="slow" p14:dur="2000" advTm="40701"/>
    </mc:Choice>
    <mc:Fallback>
      <p:transition spd="slow" advTm="40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4"/>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4"/>
                                        </p:tgtEl>
                                      </p:cBhvr>
                                    </p:cmd>
                                  </p:childTnLst>
                                </p:cTn>
                              </p:par>
                            </p:childTnLst>
                          </p:cTn>
                        </p:par>
                      </p:childTnLst>
                    </p:cTn>
                  </p:par>
                </p:childTnLst>
              </p:cTn>
              <p:nextCondLst>
                <p:cond evt="onClick" delay="0">
                  <p:tgtEl>
                    <p:spTgt spid="4"/>
                  </p:tgtEl>
                </p:cond>
              </p:nextCondLst>
            </p:seq>
            <p:video>
              <p:cMediaNode vol="80000">
                <p:cTn id="15" repeatCount="indefinite" fill="hold" display="0">
                  <p:stCondLst>
                    <p:cond delay="indefinite"/>
                  </p:stCondLst>
                </p:cTn>
                <p:tgtEl>
                  <p:spTgt spid="4"/>
                </p:tgtEl>
              </p:cMediaNode>
            </p:video>
            <p:audio isNarration="1">
              <p:cMediaNode vol="80000" showWhenStopped="0">
                <p:cTn id="16" fill="hold" display="0">
                  <p:stCondLst>
                    <p:cond delay="indefinite"/>
                  </p:stCondLst>
                  <p:endCondLst>
                    <p:cond evt="onStopAudio" delay="0">
                      <p:tgtEl>
                        <p:sldTgt/>
                      </p:tgtEl>
                    </p:cond>
                  </p:endCondLst>
                </p:cTn>
                <p:tgtEl>
                  <p:spTgt spid="20"/>
                </p:tgtEl>
              </p:cMediaNode>
            </p:audio>
          </p:childTnLst>
        </p:cTn>
      </p:par>
    </p:tnLst>
  </p:timing>
  <p:extLst>
    <p:ext uri="{E180D4A7-C9FB-4DFB-919C-405C955672EB}">
      <p14:showEvtLst xmlns:p14="http://schemas.microsoft.com/office/powerpoint/2010/main">
        <p14:playEvt time="10" objId="4"/>
        <p14:playEvt time="1987" objId="4"/>
        <p14:playEvt time="5881" objId="4"/>
        <p14:playEvt time="9777" objId="4"/>
        <p14:playEvt time="11738" objId="4"/>
        <p14:playEvt time="15632" objId="4"/>
        <p14:playEvt time="15658" objId="4"/>
        <p14:playEvt time="17633" objId="4"/>
        <p14:playEvt time="21527" objId="4"/>
        <p14:playEvt time="23489" objId="4"/>
        <p14:playEvt time="27383" objId="4"/>
        <p14:playEvt time="35187" objId="4"/>
        <p14:playEvt time="39082" objId="4"/>
        <p14:stopEvt time="40654" objId="4"/>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Approach</a:t>
            </a:r>
          </a:p>
        </p:txBody>
      </p:sp>
      <p:sp>
        <p:nvSpPr>
          <p:cNvPr id="3" name="TextBox 2">
            <a:extLst>
              <a:ext uri="{FF2B5EF4-FFF2-40B4-BE49-F238E27FC236}">
                <a16:creationId xmlns:a16="http://schemas.microsoft.com/office/drawing/2014/main" id="{53D399D2-4F74-DCB9-ABD7-24C7454FCB44}"/>
              </a:ext>
            </a:extLst>
          </p:cNvPr>
          <p:cNvSpPr txBox="1"/>
          <p:nvPr/>
        </p:nvSpPr>
        <p:spPr>
          <a:xfrm>
            <a:off x="169291" y="1433085"/>
            <a:ext cx="8805418" cy="2046715"/>
          </a:xfrm>
          <a:prstGeom prst="rect">
            <a:avLst/>
          </a:prstGeom>
          <a:noFill/>
        </p:spPr>
        <p:txBody>
          <a:bodyPr wrap="square" rtlCol="0">
            <a:noAutofit/>
          </a:bodyPr>
          <a:lstStyle/>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A combination of edge detection with connected-component labeling and frame-to-frame transformation optimization</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Used to track bone boundaries during knee flexion-extension cycles during dynamic MRI</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Four-step pipeline for continuous bone tracking across motion frames</a:t>
            </a:r>
          </a:p>
          <a:p>
            <a:pPr marL="285750" indent="-285750">
              <a:buFont typeface="Arial" panose="020B0604020202020204" pitchFamily="34" charset="0"/>
              <a:buChar char="•"/>
            </a:pPr>
            <a:r>
              <a:rPr lang="en-US" sz="1800" dirty="0">
                <a:solidFill>
                  <a:schemeClr val="bg1"/>
                </a:solidFill>
                <a:latin typeface="Fira Sans Book" panose="020B0503050000020004" pitchFamily="34" charset="0"/>
                <a:ea typeface="Fira Sans Book" panose="020B0503050000020004" pitchFamily="34" charset="0"/>
              </a:rPr>
              <a:t>Method validated in five healthy volunteers and compared with manual segmentation</a:t>
            </a:r>
          </a:p>
          <a:p>
            <a:pPr marL="285750" indent="-285750">
              <a:buFont typeface="Arial" panose="020B0604020202020204" pitchFamily="34" charset="0"/>
              <a:buChar char="•"/>
            </a:pPr>
            <a:endParaRPr lang="en-US" dirty="0">
              <a:solidFill>
                <a:schemeClr val="bg1"/>
              </a:solidFill>
              <a:latin typeface="Fira Sans Book" panose="020B0503050000020004" pitchFamily="34" charset="0"/>
              <a:ea typeface="Fira Sans Book" panose="020B0503050000020004" pitchFamily="34" charset="0"/>
            </a:endParaRPr>
          </a:p>
        </p:txBody>
      </p:sp>
      <p:pic>
        <p:nvPicPr>
          <p:cNvPr id="10" name="Audio 9">
            <a:hlinkClick r:id="" action="ppaction://media"/>
            <a:extLst>
              <a:ext uri="{FF2B5EF4-FFF2-40B4-BE49-F238E27FC236}">
                <a16:creationId xmlns:a16="http://schemas.microsoft.com/office/drawing/2014/main" id="{440FF2DC-CC25-F665-B9C1-5CA52FE1C5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388632320"/>
      </p:ext>
    </p:extLst>
  </p:cSld>
  <p:clrMapOvr>
    <a:masterClrMapping/>
  </p:clrMapOvr>
  <mc:AlternateContent xmlns:mc="http://schemas.openxmlformats.org/markup-compatibility/2006">
    <mc:Choice xmlns:p14="http://schemas.microsoft.com/office/powerpoint/2010/main" Requires="p14">
      <p:transition spd="slow" p14:dur="2000" advTm="20559"/>
    </mc:Choice>
    <mc:Fallback>
      <p:transition spd="slow" advTm="205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0873E9-3177-1C62-0763-FCD88CD2579B}"/>
            </a:ext>
          </a:extLst>
        </p:cNvPr>
        <p:cNvGrpSpPr/>
        <p:nvPr/>
      </p:nvGrpSpPr>
      <p:grpSpPr>
        <a:xfrm>
          <a:off x="0" y="0"/>
          <a:ext cx="0" cy="0"/>
          <a:chOff x="0" y="0"/>
          <a:chExt cx="0" cy="0"/>
        </a:xfrm>
      </p:grpSpPr>
      <p:sp>
        <p:nvSpPr>
          <p:cNvPr id="2" name="Titel 1">
            <a:extLst>
              <a:ext uri="{FF2B5EF4-FFF2-40B4-BE49-F238E27FC236}">
                <a16:creationId xmlns:a16="http://schemas.microsoft.com/office/drawing/2014/main" id="{33F674CB-989B-7C70-DFB5-37F568577861}"/>
              </a:ext>
            </a:extLst>
          </p:cNvPr>
          <p:cNvSpPr>
            <a:spLocks noGrp="1"/>
          </p:cNvSpPr>
          <p:nvPr>
            <p:ph type="title"/>
          </p:nvPr>
        </p:nvSpPr>
        <p:spPr/>
        <p:txBody>
          <a:bodyPr/>
          <a:lstStyle/>
          <a:p>
            <a:r>
              <a:rPr lang="de-DE" dirty="0"/>
              <a:t>Bone Tracking Algorithm</a:t>
            </a:r>
          </a:p>
        </p:txBody>
      </p:sp>
      <p:pic>
        <p:nvPicPr>
          <p:cNvPr id="10" name="Graphic 9">
            <a:extLst>
              <a:ext uri="{FF2B5EF4-FFF2-40B4-BE49-F238E27FC236}">
                <a16:creationId xmlns:a16="http://schemas.microsoft.com/office/drawing/2014/main" id="{97486241-E079-1A02-7886-B0A44B2F972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2979" y="893254"/>
            <a:ext cx="8998042" cy="2264474"/>
          </a:xfrm>
          <a:prstGeom prst="rect">
            <a:avLst/>
          </a:prstGeom>
        </p:spPr>
      </p:pic>
      <p:sp>
        <p:nvSpPr>
          <p:cNvPr id="13" name="TextBox 12">
            <a:extLst>
              <a:ext uri="{FF2B5EF4-FFF2-40B4-BE49-F238E27FC236}">
                <a16:creationId xmlns:a16="http://schemas.microsoft.com/office/drawing/2014/main" id="{67B00414-EDA0-7D63-22B3-F2B42547DD7E}"/>
              </a:ext>
            </a:extLst>
          </p:cNvPr>
          <p:cNvSpPr txBox="1"/>
          <p:nvPr/>
        </p:nvSpPr>
        <p:spPr>
          <a:xfrm>
            <a:off x="196595" y="3242548"/>
            <a:ext cx="7308293" cy="923330"/>
          </a:xfrm>
          <a:prstGeom prst="rect">
            <a:avLst/>
          </a:prstGeom>
          <a:noFill/>
        </p:spPr>
        <p:txBody>
          <a:bodyPr wrap="square">
            <a:spAutoFit/>
          </a:bodyPr>
          <a:lstStyle/>
          <a:p>
            <a:pPr>
              <a:buNone/>
            </a:pPr>
            <a:r>
              <a:rPr lang="en-US" sz="1800" b="1" dirty="0">
                <a:solidFill>
                  <a:schemeClr val="bg1"/>
                </a:solidFill>
              </a:rPr>
              <a:t>Algorithm assumptions:</a:t>
            </a:r>
            <a:endParaRPr lang="en-US" sz="1800" dirty="0">
              <a:solidFill>
                <a:schemeClr val="bg1"/>
              </a:solidFill>
            </a:endParaRPr>
          </a:p>
          <a:p>
            <a:pPr>
              <a:buFont typeface="Arial" panose="020B0604020202020204" pitchFamily="34" charset="0"/>
              <a:buChar char="•"/>
            </a:pPr>
            <a:r>
              <a:rPr lang="en-US" sz="1800" dirty="0">
                <a:solidFill>
                  <a:schemeClr val="bg1"/>
                </a:solidFill>
              </a:rPr>
              <a:t> Rigid body motion in 2D sagittal plane</a:t>
            </a:r>
          </a:p>
          <a:p>
            <a:pPr>
              <a:buFont typeface="Arial" panose="020B0604020202020204" pitchFamily="34" charset="0"/>
              <a:buChar char="•"/>
            </a:pPr>
            <a:r>
              <a:rPr lang="en-US" sz="1800" dirty="0">
                <a:solidFill>
                  <a:schemeClr val="bg1"/>
                </a:solidFill>
              </a:rPr>
              <a:t> Three transformation parameters: two translations, one rotation</a:t>
            </a:r>
          </a:p>
        </p:txBody>
      </p:sp>
      <p:pic>
        <p:nvPicPr>
          <p:cNvPr id="6" name="Audio 5">
            <a:hlinkClick r:id="" action="ppaction://media"/>
            <a:extLst>
              <a:ext uri="{FF2B5EF4-FFF2-40B4-BE49-F238E27FC236}">
                <a16:creationId xmlns:a16="http://schemas.microsoft.com/office/drawing/2014/main" id="{65AAF3DC-8C7B-25D9-18F6-10DDD5CBCC8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76563" t="-76563" r="-76563" b="-76563"/>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1380296175"/>
      </p:ext>
    </p:extLst>
  </p:cSld>
  <p:clrMapOvr>
    <a:masterClrMapping/>
  </p:clrMapOvr>
  <mc:AlternateContent xmlns:mc="http://schemas.openxmlformats.org/markup-compatibility/2006">
    <mc:Choice xmlns:p14="http://schemas.microsoft.com/office/powerpoint/2010/main" Requires="p14">
      <p:transition spd="slow" p14:dur="2000" advTm="25159"/>
    </mc:Choice>
    <mc:Fallback>
      <p:transition spd="slow" advTm="251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Larissa">
  <a:themeElements>
    <a:clrScheme name="UKJ_CD">
      <a:dk1>
        <a:sysClr val="windowText" lastClr="000000"/>
      </a:dk1>
      <a:lt1>
        <a:sysClr val="window" lastClr="FFFFFF"/>
      </a:lt1>
      <a:dk2>
        <a:srgbClr val="44546A"/>
      </a:dk2>
      <a:lt2>
        <a:srgbClr val="E7E6E6"/>
      </a:lt2>
      <a:accent1>
        <a:srgbClr val="0056A2"/>
      </a:accent1>
      <a:accent2>
        <a:srgbClr val="8DD449"/>
      </a:accent2>
      <a:accent3>
        <a:srgbClr val="00AEEB"/>
      </a:accent3>
      <a:accent4>
        <a:srgbClr val="FFC930"/>
      </a:accent4>
      <a:accent5>
        <a:srgbClr val="EA212E"/>
      </a:accent5>
      <a:accent6>
        <a:srgbClr val="E9167C"/>
      </a:accent6>
      <a:hlink>
        <a:srgbClr val="F28130"/>
      </a:hlink>
      <a:folHlink>
        <a:srgbClr val="585858"/>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oAutofit/>
      </a:bodyPr>
      <a:lstStyle>
        <a:defPPr>
          <a:defRPr dirty="0" err="1" smtClean="0">
            <a:solidFill>
              <a:schemeClr val="bg1"/>
            </a:solidFill>
            <a:latin typeface="Fira Sans Book" panose="020B0503050000020004" pitchFamily="34" charset="0"/>
            <a:ea typeface="Fira Sans Book" panose="020B0503050000020004" pitchFamily="34" charset="0"/>
          </a:defRPr>
        </a:defPPr>
      </a:lstStyle>
    </a:txDef>
  </a:objectDefaults>
  <a:extraClrSchemeLst/>
</a:theme>
</file>

<file path=ppt/theme/theme3.xml><?xml version="1.0" encoding="utf-8"?>
<a:theme xmlns:a="http://schemas.openxmlformats.org/drawingml/2006/main" name="1_Larissa">
  <a:themeElements>
    <a:clrScheme name="UKJ_CD">
      <a:dk1>
        <a:sysClr val="windowText" lastClr="000000"/>
      </a:dk1>
      <a:lt1>
        <a:sysClr val="window" lastClr="FFFFFF"/>
      </a:lt1>
      <a:dk2>
        <a:srgbClr val="44546A"/>
      </a:dk2>
      <a:lt2>
        <a:srgbClr val="E7E6E6"/>
      </a:lt2>
      <a:accent1>
        <a:srgbClr val="0056A2"/>
      </a:accent1>
      <a:accent2>
        <a:srgbClr val="8DD449"/>
      </a:accent2>
      <a:accent3>
        <a:srgbClr val="00AEEB"/>
      </a:accent3>
      <a:accent4>
        <a:srgbClr val="FFC930"/>
      </a:accent4>
      <a:accent5>
        <a:srgbClr val="EA212E"/>
      </a:accent5>
      <a:accent6>
        <a:srgbClr val="E9167C"/>
      </a:accent6>
      <a:hlink>
        <a:srgbClr val="F28130"/>
      </a:hlink>
      <a:folHlink>
        <a:srgbClr val="585858"/>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oAutofit/>
      </a:bodyPr>
      <a:lstStyle>
        <a:defPPr>
          <a:defRPr dirty="0" err="1" smtClean="0">
            <a:solidFill>
              <a:schemeClr val="bg1"/>
            </a:solidFill>
            <a:latin typeface="Fira Sans Book" panose="020B0503050000020004" pitchFamily="34" charset="0"/>
            <a:ea typeface="Fira Sans Book" panose="020B0503050000020004" pitchFamily="34" charset="0"/>
          </a:defRPr>
        </a:defPPr>
      </a:lstStyle>
    </a:txDef>
  </a:objectDefaults>
  <a:extraClrSchemeLst/>
</a:theme>
</file>

<file path=ppt/theme/theme4.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Arial"/>
        <a:ea typeface="Arial"/>
        <a:cs typeface="Arial"/>
      </a:majorFont>
      <a:minorFont>
        <a:latin typeface="Helvetica"/>
        <a:ea typeface="Helvetica"/>
        <a:cs typeface="Helvetica"/>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j-lt"/>
            <a:ea typeface="+mj-ea"/>
            <a:cs typeface="+mj-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5944</TotalTime>
  <Words>1659</Words>
  <Application>Microsoft Office PowerPoint</Application>
  <PresentationFormat>On-screen Show (16:9)</PresentationFormat>
  <Paragraphs>168</Paragraphs>
  <Slides>16</Slides>
  <Notes>16</Notes>
  <HiddenSlides>0</HiddenSlides>
  <MMClips>19</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16</vt:i4>
      </vt:variant>
    </vt:vector>
  </HeadingPairs>
  <TitlesOfParts>
    <vt:vector size="23" baseType="lpstr">
      <vt:lpstr>Arial</vt:lpstr>
      <vt:lpstr>Calibri</vt:lpstr>
      <vt:lpstr>Fira Sans Book</vt:lpstr>
      <vt:lpstr>Wingdings</vt:lpstr>
      <vt:lpstr>Simple Light</vt:lpstr>
      <vt:lpstr>Larissa</vt:lpstr>
      <vt:lpstr>1_Larissa</vt:lpstr>
      <vt:lpstr>PowerPoint Presentation</vt:lpstr>
      <vt:lpstr>Motivation</vt:lpstr>
      <vt:lpstr>Knee Kinematics &amp; Pathology</vt:lpstr>
      <vt:lpstr>Goal: Semi-Automated Bone Tracking</vt:lpstr>
      <vt:lpstr>MRI-compatible knee motion device</vt:lpstr>
      <vt:lpstr>MRI-compatible knee motion device</vt:lpstr>
      <vt:lpstr>Image Acquisition and Reconstruction</vt:lpstr>
      <vt:lpstr>Approach</vt:lpstr>
      <vt:lpstr>Bone Tracking Algorithm</vt:lpstr>
      <vt:lpstr>Segmentation and Kinematic Measurement</vt:lpstr>
      <vt:lpstr>Results</vt:lpstr>
      <vt:lpstr>Bone Tracking Visualization</vt:lpstr>
      <vt:lpstr>Results and Discussion:  Relative Bone Displacement</vt:lpstr>
      <vt:lpstr>Results and Discussion:  Relative Bone Displacement</vt:lpstr>
      <vt:lpstr>Impact and Conclusion</vt:lpstr>
      <vt:lpstr>Acknowledgment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Digital Posters in Singapore 2024</dc:title>
  <dc:creator>John</dc:creator>
  <cp:lastModifiedBy>Aayush Nepal</cp:lastModifiedBy>
  <cp:revision>65</cp:revision>
  <dcterms:modified xsi:type="dcterms:W3CDTF">2025-05-04T10:49:44Z</dcterms:modified>
</cp:coreProperties>
</file>